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3.jpg" ContentType="image/jpeg"/>
  <Override PartName="/ppt/media/image4.jpg" ContentType="image/jpeg"/>
  <Override PartName="/ppt/media/image5.jpg" ContentType="image/jpeg"/>
  <Override PartName="/ppt/media/image6.jpg" ContentType="image/jpeg"/>
  <Override PartName="/ppt/media/image7.jpg" ContentType="image/jpeg"/>
  <Override PartName="/ppt/media/image8.jpg" ContentType="image/jpeg"/>
  <Override PartName="/ppt/notesSlides/notesSlide1.xml" ContentType="application/vnd.openxmlformats-officedocument.presentationml.notesSlide+xml"/>
  <Override PartName="/ppt/media/image11.jpg" ContentType="image/jpeg"/>
  <Override PartName="/ppt/notesSlides/notesSlide2.xml" ContentType="application/vnd.openxmlformats-officedocument.presentationml.notesSlide+xml"/>
  <Override PartName="/ppt/media/image12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54"/>
  </p:notesMasterIdLst>
  <p:handoutMasterIdLst>
    <p:handoutMasterId r:id="rId55"/>
  </p:handoutMasterIdLst>
  <p:sldIdLst>
    <p:sldId id="621" r:id="rId2"/>
    <p:sldId id="265" r:id="rId3"/>
    <p:sldId id="277" r:id="rId4"/>
    <p:sldId id="317" r:id="rId5"/>
    <p:sldId id="360" r:id="rId6"/>
    <p:sldId id="361" r:id="rId7"/>
    <p:sldId id="357" r:id="rId8"/>
    <p:sldId id="399" r:id="rId9"/>
    <p:sldId id="390" r:id="rId10"/>
    <p:sldId id="282" r:id="rId11"/>
    <p:sldId id="338" r:id="rId12"/>
    <p:sldId id="285" r:id="rId13"/>
    <p:sldId id="340" r:id="rId14"/>
    <p:sldId id="318" r:id="rId15"/>
    <p:sldId id="287" r:id="rId16"/>
    <p:sldId id="288" r:id="rId17"/>
    <p:sldId id="290" r:id="rId18"/>
    <p:sldId id="321" r:id="rId19"/>
    <p:sldId id="341" r:id="rId20"/>
    <p:sldId id="342" r:id="rId21"/>
    <p:sldId id="343" r:id="rId22"/>
    <p:sldId id="344" r:id="rId23"/>
    <p:sldId id="345" r:id="rId24"/>
    <p:sldId id="346" r:id="rId25"/>
    <p:sldId id="347" r:id="rId26"/>
    <p:sldId id="348" r:id="rId27"/>
    <p:sldId id="468" r:id="rId28"/>
    <p:sldId id="471" r:id="rId29"/>
    <p:sldId id="617" r:id="rId30"/>
    <p:sldId id="369" r:id="rId31"/>
    <p:sldId id="432" r:id="rId32"/>
    <p:sldId id="434" r:id="rId33"/>
    <p:sldId id="435" r:id="rId34"/>
    <p:sldId id="436" r:id="rId35"/>
    <p:sldId id="449" r:id="rId36"/>
    <p:sldId id="450" r:id="rId37"/>
    <p:sldId id="620" r:id="rId38"/>
    <p:sldId id="438" r:id="rId39"/>
    <p:sldId id="441" r:id="rId40"/>
    <p:sldId id="444" r:id="rId41"/>
    <p:sldId id="445" r:id="rId42"/>
    <p:sldId id="474" r:id="rId43"/>
    <p:sldId id="476" r:id="rId44"/>
    <p:sldId id="480" r:id="rId45"/>
    <p:sldId id="481" r:id="rId46"/>
    <p:sldId id="482" r:id="rId47"/>
    <p:sldId id="487" r:id="rId48"/>
    <p:sldId id="294" r:id="rId49"/>
    <p:sldId id="295" r:id="rId50"/>
    <p:sldId id="477" r:id="rId51"/>
    <p:sldId id="446" r:id="rId52"/>
    <p:sldId id="448" r:id="rId53"/>
  </p:sldIdLst>
  <p:sldSz cx="9144000" cy="5143500" type="screen16x9"/>
  <p:notesSz cx="10058400" cy="7772400"/>
  <p:defaultTextStyle>
    <a:defPPr>
      <a:defRPr lang="en-US"/>
    </a:defPPr>
    <a:lvl1pPr marL="0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06">
          <p15:clr>
            <a:srgbClr val="A4A3A4"/>
          </p15:clr>
        </p15:guide>
        <p15:guide id="2" pos="19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E1B0"/>
    <a:srgbClr val="91EBB1"/>
    <a:srgbClr val="00FB92"/>
    <a:srgbClr val="000080"/>
    <a:srgbClr val="FF9300"/>
    <a:srgbClr val="FDF4DF"/>
    <a:srgbClr val="FAE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58" autoAdjust="0"/>
    <p:restoredTop sz="94158" autoAdjust="0"/>
  </p:normalViewPr>
  <p:slideViewPr>
    <p:cSldViewPr>
      <p:cViewPr varScale="1">
        <p:scale>
          <a:sx n="137" d="100"/>
          <a:sy n="137" d="100"/>
        </p:scale>
        <p:origin x="240" y="184"/>
      </p:cViewPr>
      <p:guideLst>
        <p:guide orient="horz" pos="1906"/>
        <p:guide pos="19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88E7E-9231-EE4D-BFDE-DE812827A51B}" type="datetimeFigureOut">
              <a:rPr lang="en-US" smtClean="0"/>
              <a:t>8/2/21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4D91B-2B9F-1340-BDB7-DF8BD264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6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94EFC0-AD85-7345-87BA-F270C95DE262}" type="datetimeFigureOut">
              <a:rPr lang="en-US" smtClean="0"/>
              <a:t>8/2/21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692525"/>
            <a:ext cx="8045450" cy="34972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529DA-6B9F-8B4E-B5B7-32194E71D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50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7529DA-6B9F-8B4E-B5B7-32194E71D7F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70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7529DA-6B9F-8B4E-B5B7-32194E71D7F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61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16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36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9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4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047" indent="0">
              <a:buNone/>
              <a:defRPr sz="1800"/>
            </a:lvl2pPr>
            <a:lvl3pPr marL="914093" indent="0">
              <a:buNone/>
              <a:defRPr sz="1600"/>
            </a:lvl3pPr>
            <a:lvl4pPr marL="1371141" indent="0">
              <a:buNone/>
              <a:defRPr sz="1400"/>
            </a:lvl4pPr>
            <a:lvl5pPr marL="1828188" indent="0">
              <a:buNone/>
              <a:defRPr sz="1400"/>
            </a:lvl5pPr>
            <a:lvl6pPr marL="2285235" indent="0">
              <a:buNone/>
              <a:defRPr sz="1400"/>
            </a:lvl6pPr>
            <a:lvl7pPr marL="2742282" indent="0">
              <a:buNone/>
              <a:defRPr sz="1400"/>
            </a:lvl7pPr>
            <a:lvl8pPr marL="3199329" indent="0">
              <a:buNone/>
              <a:defRPr sz="1400"/>
            </a:lvl8pPr>
            <a:lvl9pPr marL="365637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7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8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4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99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1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92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047" indent="0">
              <a:buNone/>
              <a:defRPr sz="2800"/>
            </a:lvl2pPr>
            <a:lvl3pPr marL="914093" indent="0">
              <a:buNone/>
              <a:defRPr sz="2400"/>
            </a:lvl3pPr>
            <a:lvl4pPr marL="1371141" indent="0">
              <a:buNone/>
              <a:defRPr sz="2000"/>
            </a:lvl4pPr>
            <a:lvl5pPr marL="1828188" indent="0">
              <a:buNone/>
              <a:defRPr sz="2000"/>
            </a:lvl5pPr>
            <a:lvl6pPr marL="2285235" indent="0">
              <a:buNone/>
              <a:defRPr sz="2000"/>
            </a:lvl6pPr>
            <a:lvl7pPr marL="2742282" indent="0">
              <a:buNone/>
              <a:defRPr sz="2000"/>
            </a:lvl7pPr>
            <a:lvl8pPr marL="3199329" indent="0">
              <a:buNone/>
              <a:defRPr sz="2000"/>
            </a:lvl8pPr>
            <a:lvl9pPr marL="365637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9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3"/>
            <a:ext cx="184624" cy="461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9" tIns="45710" rIns="91419" bIns="4571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4856165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9" tIns="45710" rIns="91419" bIns="45710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Virtual School 2021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5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19" tIns="45710" rIns="91419" bIns="45710" anchor="ctr"/>
          <a:lstStyle/>
          <a:p>
            <a:endParaRPr lang="en-US"/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E57BE158-11B5-3947-89C2-E9CBD3F5133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7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9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187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28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37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821" indent="-342821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77" indent="-28568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735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829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922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017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110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8204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5298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q.html" TargetMode="External"/><Relationship Id="rId2" Type="http://schemas.openxmlformats.org/officeDocument/2006/relationships/hyperlink" Target="http://research.cs.wisc.edu/htcondor/manual/v8.5/condor_submit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rm.html" TargetMode="External"/><Relationship Id="rId2" Type="http://schemas.openxmlformats.org/officeDocument/2006/relationships/hyperlink" Target="http://research.cs.wisc.edu/htcondor/manual/v8.5/condor_hold.html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://research.cs.wisc.edu/htcondor/manual/v8.5/condor_history.html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HTC Job Execution with HTCondor</a:t>
            </a:r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Tuesday, Aug 3</a:t>
            </a:r>
          </a:p>
          <a:p>
            <a:r>
              <a:rPr lang="en-US" dirty="0"/>
              <a:t>Lauren Michael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D280A-C1F5-964E-ABF3-46668F796B0E}"/>
              </a:ext>
            </a:extLst>
          </p:cNvPr>
          <p:cNvSpPr txBox="1"/>
          <p:nvPr/>
        </p:nvSpPr>
        <p:spPr>
          <a:xfrm>
            <a:off x="1686106" y="4933950"/>
            <a:ext cx="58576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</a:rPr>
              <a:t>This work was supported by NSF grants MPS-1148698, OAC-1836650, and OAC-2030508</a:t>
            </a:r>
          </a:p>
        </p:txBody>
      </p:sp>
    </p:spTree>
    <p:extLst>
      <p:ext uri="{BB962C8B-B14F-4D97-AF65-F5344CB8AC3E}">
        <p14:creationId xmlns:p14="http://schemas.microsoft.com/office/powerpoint/2010/main" val="119710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Job Submission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Example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program called “</a:t>
            </a:r>
            <a:r>
              <a:rPr lang="en-US" sz="2400" dirty="0" err="1"/>
              <a:t>compare_states</a:t>
            </a:r>
            <a:r>
              <a:rPr lang="en-US" sz="2400" dirty="0"/>
              <a:t>” (executable), which compares two data files (input) and produces a single output file.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016643" y="2287767"/>
            <a:ext cx="7154426" cy="2284235"/>
            <a:chOff x="980719" y="3841928"/>
            <a:chExt cx="7154426" cy="2284235"/>
          </a:xfrm>
        </p:grpSpPr>
        <p:sp>
          <p:nvSpPr>
            <p:cNvPr id="6" name="Rectangle 5"/>
            <p:cNvSpPr/>
            <p:nvPr/>
          </p:nvSpPr>
          <p:spPr>
            <a:xfrm>
              <a:off x="980719" y="3841928"/>
              <a:ext cx="1019902" cy="9605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724918" y="4142340"/>
              <a:ext cx="1390694" cy="1318151"/>
            </a:xfrm>
            <a:prstGeom prst="rect">
              <a:avLst/>
            </a:prstGeom>
            <a:solidFill>
              <a:schemeClr val="bg2"/>
            </a:solidFill>
            <a:ln w="762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urier"/>
                  <a:cs typeface="Courier"/>
                </a:rPr>
                <a:t>compare_</a:t>
              </a:r>
            </a:p>
            <a:p>
              <a:pPr algn="ctr"/>
              <a:r>
                <a:rPr lang="en-US" sz="1600" dirty="0">
                  <a:latin typeface="Courier"/>
                  <a:cs typeface="Courier"/>
                </a:rPr>
                <a:t>states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980719" y="5075851"/>
              <a:ext cx="1027604" cy="10503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us.dat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447021" y="4322198"/>
              <a:ext cx="1688124" cy="9343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wi.dat.out</a:t>
              </a:r>
              <a:endParaRPr lang="en-US" sz="1800" dirty="0">
                <a:latin typeface="Courier"/>
                <a:cs typeface="Courier"/>
              </a:endParaRPr>
            </a:p>
          </p:txBody>
        </p:sp>
        <p:cxnSp>
          <p:nvCxnSpPr>
            <p:cNvPr id="10" name="Straight Arrow Connector 9"/>
            <p:cNvCxnSpPr>
              <a:stCxn id="9" idx="3"/>
              <a:endCxn id="8" idx="1"/>
            </p:cNvCxnSpPr>
            <p:nvPr/>
          </p:nvCxnSpPr>
          <p:spPr>
            <a:xfrm flipV="1">
              <a:off x="2008323" y="4801416"/>
              <a:ext cx="1716595" cy="7995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8" idx="3"/>
              <a:endCxn id="10" idx="1"/>
            </p:cNvCxnSpPr>
            <p:nvPr/>
          </p:nvCxnSpPr>
          <p:spPr>
            <a:xfrm flipV="1">
              <a:off x="5115612" y="4789363"/>
              <a:ext cx="1331409" cy="12053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7" idx="3"/>
              <a:endCxn id="8" idx="1"/>
            </p:cNvCxnSpPr>
            <p:nvPr/>
          </p:nvCxnSpPr>
          <p:spPr>
            <a:xfrm>
              <a:off x="2000621" y="4322198"/>
              <a:ext cx="1724297" cy="47921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2676843" y="4290110"/>
            <a:ext cx="6045881" cy="40011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20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43711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3525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b="1" dirty="0">
                <a:latin typeface="Courier"/>
                <a:cs typeface="Courier"/>
              </a:rPr>
              <a:t>executable = </a:t>
            </a:r>
            <a:r>
              <a:rPr lang="en-US" b="1" dirty="0" err="1">
                <a:latin typeface="Courier"/>
                <a:cs typeface="Courier"/>
              </a:rPr>
              <a:t>compare_states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arguments = </a:t>
            </a:r>
            <a:r>
              <a:rPr lang="en-US" b="1" dirty="0" err="1">
                <a:latin typeface="Courier"/>
                <a:cs typeface="Courier"/>
              </a:rPr>
              <a:t>wi.dat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us.dat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wi.dat.out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>
          <a:xfrm>
            <a:off x="4737100" y="1047750"/>
            <a:ext cx="3810000" cy="3009901"/>
          </a:xfrm>
        </p:spPr>
        <p:txBody>
          <a:bodyPr/>
          <a:lstStyle/>
          <a:p>
            <a:r>
              <a:rPr lang="en-US" sz="2400" dirty="0"/>
              <a:t>List your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executable </a:t>
            </a:r>
            <a:r>
              <a:rPr lang="en-US" sz="2400" dirty="0"/>
              <a:t>and any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arguments</a:t>
            </a:r>
            <a:r>
              <a:rPr lang="en-US" sz="2400" dirty="0"/>
              <a:t> it takes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Arguments are any options passed to the executable from the command line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4629150"/>
            <a:ext cx="4572000" cy="30777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25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transfer_input_files</a:t>
            </a:r>
            <a:r>
              <a:rPr lang="en-US" b="1" dirty="0">
                <a:latin typeface="Courier"/>
                <a:cs typeface="Courier"/>
              </a:rPr>
              <a:t> = </a:t>
            </a:r>
            <a:r>
              <a:rPr lang="en-US" b="1" dirty="0" err="1">
                <a:latin typeface="Courier"/>
                <a:cs typeface="Courier"/>
              </a:rPr>
              <a:t>us.dat</a:t>
            </a:r>
            <a:r>
              <a:rPr lang="en-US" b="1" dirty="0">
                <a:latin typeface="Courier"/>
                <a:cs typeface="Courier"/>
              </a:rPr>
              <a:t>, </a:t>
            </a:r>
            <a:r>
              <a:rPr lang="en-US" b="1" dirty="0" err="1">
                <a:latin typeface="Courier"/>
                <a:cs typeface="Courier"/>
              </a:rPr>
              <a:t>wi.dat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comma-separated list of </a:t>
            </a:r>
            <a:r>
              <a:rPr lang="en-US" sz="2400" b="1" dirty="0"/>
              <a:t>input files to transfer </a:t>
            </a:r>
            <a:r>
              <a:rPr lang="en-US" sz="2400" dirty="0"/>
              <a:t>to the slot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24600" y="2495550"/>
            <a:ext cx="1019902" cy="7204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24600" y="3420992"/>
            <a:ext cx="1027604" cy="7877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20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Rectangle 8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42" name="Content Placeholder 4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HTCondor will transfer back all new and changed files (output) from the job, automatically.</a:t>
            </a:r>
          </a:p>
        </p:txBody>
      </p:sp>
      <p:sp>
        <p:nvSpPr>
          <p:cNvPr id="3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019800" y="3181350"/>
            <a:ext cx="1688124" cy="7007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wi.dat.out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9" name="Content Placeholder 3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" name="Content Placeholder 3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/>
                <a:cs typeface="Courier"/>
              </a:rPr>
              <a:t>log</a:t>
            </a:r>
            <a:r>
              <a:rPr lang="en-US" sz="2400" dirty="0"/>
              <a:t>: </a:t>
            </a:r>
            <a:r>
              <a:rPr lang="en-US" sz="2000" dirty="0"/>
              <a:t>file created by HTCondor to track job progress</a:t>
            </a:r>
          </a:p>
          <a:p>
            <a:pPr lvl="1"/>
            <a:r>
              <a:rPr lang="en-US" sz="2000" i="1" dirty="0"/>
              <a:t>Explored in exercises!</a:t>
            </a:r>
          </a:p>
          <a:p>
            <a:r>
              <a:rPr lang="en-US" sz="2400" b="1" dirty="0">
                <a:latin typeface="Courier"/>
                <a:cs typeface="Courier"/>
              </a:rPr>
              <a:t>output</a:t>
            </a:r>
            <a:r>
              <a:rPr lang="en-US" sz="2400" dirty="0">
                <a:latin typeface="Courier"/>
                <a:cs typeface="Courier"/>
              </a:rPr>
              <a:t>/</a:t>
            </a:r>
            <a:r>
              <a:rPr lang="en-US" sz="2400" b="1" dirty="0">
                <a:latin typeface="Courier"/>
                <a:cs typeface="Courier"/>
              </a:rPr>
              <a:t>error</a:t>
            </a:r>
            <a:r>
              <a:rPr lang="en-US" sz="2400" dirty="0"/>
              <a:t>: </a:t>
            </a:r>
            <a:r>
              <a:rPr lang="en-US" sz="2000" dirty="0"/>
              <a:t>captures </a:t>
            </a:r>
            <a:r>
              <a:rPr lang="en-US" sz="2000" dirty="0" err="1"/>
              <a:t>stdout</a:t>
            </a:r>
            <a:r>
              <a:rPr lang="en-US" sz="2000" dirty="0"/>
              <a:t> and </a:t>
            </a:r>
            <a:r>
              <a:rPr lang="en-US" sz="2000" dirty="0" err="1"/>
              <a:t>stderr</a:t>
            </a:r>
            <a:r>
              <a:rPr lang="en-US" sz="2000" dirty="0"/>
              <a:t> from your program (what would otherwise be printed to the terminal)</a:t>
            </a:r>
          </a:p>
        </p:txBody>
      </p:sp>
      <p:sp>
        <p:nvSpPr>
          <p:cNvPr id="36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Rectangle 37"/>
          <p:cNvSpPr/>
          <p:nvPr/>
        </p:nvSpPr>
        <p:spPr bwMode="auto">
          <a:xfrm>
            <a:off x="381000" y="2419350"/>
            <a:ext cx="4191000" cy="7620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log = 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output = </a:t>
            </a:r>
            <a:r>
              <a:rPr lang="en-US" b="1" dirty="0" err="1">
                <a:latin typeface="Courier"/>
                <a:cs typeface="Courier"/>
              </a:rPr>
              <a:t>job.out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error = </a:t>
            </a:r>
            <a:r>
              <a:rPr lang="en-US" b="1" dirty="0" err="1">
                <a:latin typeface="Courier"/>
                <a:cs typeface="Courier"/>
              </a:rPr>
              <a:t>job.err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request</a:t>
            </a:r>
            <a:r>
              <a:rPr lang="en-US" sz="2400" dirty="0"/>
              <a:t> the resources your job needs.</a:t>
            </a:r>
          </a:p>
          <a:p>
            <a:pPr lvl="1"/>
            <a:r>
              <a:rPr lang="en-US" sz="2000" i="1" dirty="0"/>
              <a:t>More on this later!</a:t>
            </a:r>
          </a:p>
          <a:p>
            <a:r>
              <a:rPr lang="en-US" sz="2400" b="1" dirty="0">
                <a:latin typeface="Courier"/>
                <a:cs typeface="Courier"/>
              </a:rPr>
              <a:t>queue</a:t>
            </a:r>
            <a:r>
              <a:rPr lang="en-US" sz="2400" dirty="0"/>
              <a:t>: </a:t>
            </a:r>
            <a:r>
              <a:rPr lang="en-US" sz="2400" i="1" dirty="0"/>
              <a:t>final</a:t>
            </a:r>
            <a:r>
              <a:rPr lang="en-US" sz="2400" dirty="0"/>
              <a:t> keyword indicating “create 1 job” according to the above</a:t>
            </a:r>
          </a:p>
        </p:txBody>
      </p:sp>
      <p:sp>
        <p:nvSpPr>
          <p:cNvPr id="2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Rectangle 29"/>
          <p:cNvSpPr/>
          <p:nvPr/>
        </p:nvSpPr>
        <p:spPr bwMode="auto">
          <a:xfrm>
            <a:off x="381000" y="3257550"/>
            <a:ext cx="4191000" cy="1219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request_cpus</a:t>
            </a:r>
            <a:r>
              <a:rPr lang="en-US" b="1" dirty="0">
                <a:latin typeface="Courier"/>
                <a:cs typeface="Courier"/>
              </a:rPr>
              <a:t> = 1</a:t>
            </a:r>
          </a:p>
          <a:p>
            <a:r>
              <a:rPr lang="en-US" b="1" dirty="0" err="1">
                <a:latin typeface="Courier"/>
                <a:cs typeface="Courier"/>
              </a:rPr>
              <a:t>request_disk</a:t>
            </a:r>
            <a:r>
              <a:rPr lang="en-US" b="1" dirty="0">
                <a:latin typeface="Courier"/>
                <a:cs typeface="Courier"/>
              </a:rPr>
              <a:t> = 20MB</a:t>
            </a:r>
          </a:p>
          <a:p>
            <a:r>
              <a:rPr lang="en-US" b="1" dirty="0" err="1">
                <a:latin typeface="Courier"/>
                <a:cs typeface="Courier"/>
              </a:rPr>
              <a:t>request_memory</a:t>
            </a:r>
            <a:r>
              <a:rPr lang="en-US" b="1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17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350"/>
            <a:ext cx="8305800" cy="1943100"/>
          </a:xfrm>
        </p:spPr>
        <p:txBody>
          <a:bodyPr>
            <a:normAutofit/>
          </a:bodyPr>
          <a:lstStyle/>
          <a:p>
            <a:r>
              <a:rPr lang="en-US" sz="2400" dirty="0"/>
              <a:t>To submit a job/jobs: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condor_submit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000" b="1" i="1" dirty="0" err="1">
                <a:solidFill>
                  <a:srgbClr val="CB3A46"/>
                </a:solidFill>
                <a:latin typeface="Courier"/>
                <a:cs typeface="Courier"/>
              </a:rPr>
              <a:t>submit_file</a:t>
            </a:r>
            <a:endParaRPr lang="en-US" sz="20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400" dirty="0"/>
              <a:t>To monitor submitted 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condor_q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1000" y="2038350"/>
            <a:ext cx="8382000" cy="76944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condor_submit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Submitting job(s).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job(s) submitted to cluster 128.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2831472"/>
            <a:ext cx="8382000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alice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CMD: </a:t>
            </a:r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compare_states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4919" y="470697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condor_submit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condor_q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37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774700" y="1352550"/>
            <a:ext cx="7772400" cy="3162301"/>
          </a:xfrm>
        </p:spPr>
        <p:txBody>
          <a:bodyPr/>
          <a:lstStyle/>
          <a:p>
            <a:r>
              <a:rPr lang="en-US" sz="2400" dirty="0"/>
              <a:t>How does the HTCondor job scheduler work?</a:t>
            </a:r>
          </a:p>
          <a:p>
            <a:r>
              <a:rPr lang="en-US" sz="2400" dirty="0"/>
              <a:t>How do you run, monitor, and review jobs?</a:t>
            </a:r>
          </a:p>
          <a:p>
            <a:r>
              <a:rPr lang="en-US" sz="2400" dirty="0"/>
              <a:t>Best ways to submit multiple jobs (what we’re here for, </a:t>
            </a:r>
            <a:r>
              <a:rPr lang="en-US" sz="2400" i="1" dirty="0"/>
              <a:t>right?</a:t>
            </a:r>
            <a:r>
              <a:rPr lang="en-US" sz="2400" dirty="0"/>
              <a:t>)</a:t>
            </a:r>
          </a:p>
          <a:p>
            <a:r>
              <a:rPr lang="en-US" sz="2400" dirty="0"/>
              <a:t>Testing, tuning, and troubleshooting to scale up.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874416"/>
            <a:ext cx="8229600" cy="1697334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By default, </a:t>
            </a:r>
            <a:r>
              <a:rPr lang="en-US" sz="2400" b="1" dirty="0" err="1">
                <a:solidFill>
                  <a:schemeClr val="tx1"/>
                </a:solidFill>
                <a:latin typeface="Courier"/>
                <a:cs typeface="Courier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shows </a:t>
            </a:r>
            <a:r>
              <a:rPr lang="en-US" sz="2400" u="sng" dirty="0">
                <a:solidFill>
                  <a:schemeClr val="tx1"/>
                </a:solidFill>
              </a:rPr>
              <a:t>your jobs only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u="sng" dirty="0">
                <a:solidFill>
                  <a:schemeClr val="tx1"/>
                </a:solidFill>
              </a:rPr>
              <a:t>batches</a:t>
            </a:r>
            <a:r>
              <a:rPr lang="en-US" sz="2400" dirty="0">
                <a:solidFill>
                  <a:schemeClr val="tx1"/>
                </a:solidFill>
              </a:rPr>
              <a:t> jobs that were submitted together: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solidFill>
                  <a:schemeClr val="tx1"/>
                </a:solidFill>
              </a:rPr>
              <a:t>Limit </a:t>
            </a:r>
            <a:r>
              <a:rPr lang="en-US" sz="24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by username,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ClusterId</a:t>
            </a:r>
            <a:r>
              <a:rPr lang="en-US" sz="2400" dirty="0">
                <a:solidFill>
                  <a:srgbClr val="CB3A46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or full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400" dirty="0">
                <a:solidFill>
                  <a:srgbClr val="000000"/>
                </a:solidFill>
              </a:rPr>
              <a:t>, (denoted </a:t>
            </a:r>
            <a:r>
              <a:rPr lang="en-US" sz="2400" dirty="0">
                <a:solidFill>
                  <a:srgbClr val="CB3A46"/>
                </a:solidFill>
                <a:latin typeface="Courier"/>
                <a:cs typeface="Courier"/>
              </a:rPr>
              <a:t>[U/C/J]</a:t>
            </a:r>
            <a:r>
              <a:rPr lang="en-US" sz="2400" dirty="0">
                <a:solidFill>
                  <a:srgbClr val="000000"/>
                </a:solidFill>
                <a:cs typeface="Arial"/>
              </a:rPr>
              <a:t> in following slides).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399" y="1837603"/>
            <a:ext cx="8191501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alice  CMD: compare_states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1600" y="3225232"/>
            <a:ext cx="3733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000" dirty="0">
                <a:solidFill>
                  <a:srgbClr val="000000"/>
                </a:solidFill>
              </a:rPr>
              <a:t> =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ClusterID.ProcID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8102999" y="2800350"/>
            <a:ext cx="0" cy="5302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463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1047750"/>
            <a:ext cx="8191501" cy="3660994"/>
          </a:xfrm>
        </p:spPr>
        <p:txBody>
          <a:bodyPr/>
          <a:lstStyle/>
          <a:p>
            <a:r>
              <a:rPr lang="en-US" sz="2400" dirty="0"/>
              <a:t>To see individual job details, use: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</a:t>
            </a:r>
            <a:r>
              <a:rPr lang="en-US" sz="2400" b="1" dirty="0" err="1">
                <a:latin typeface="Courier"/>
                <a:cs typeface="Courier"/>
              </a:rPr>
              <a:t>condor_q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mr-IN" sz="2400" b="1" dirty="0">
                <a:solidFill>
                  <a:srgbClr val="CB3A46"/>
                </a:solidFill>
                <a:latin typeface="Courier"/>
                <a:cs typeface="Courier"/>
              </a:rPr>
              <a:t>–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nobatch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We will use the </a:t>
            </a:r>
            <a:r>
              <a:rPr lang="en-US" sz="2400" b="1" dirty="0">
                <a:latin typeface="Courier"/>
                <a:cs typeface="Courier"/>
              </a:rPr>
              <a:t>-</a:t>
            </a:r>
            <a:r>
              <a:rPr lang="en-US" sz="2400" b="1" dirty="0" err="1">
                <a:latin typeface="Courier"/>
                <a:cs typeface="Courier"/>
              </a:rPr>
              <a:t>nobatch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dirty="0"/>
              <a:t>option in the following slides to see extra detail about what is happening with a job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399" y="2114312"/>
            <a:ext cx="8191501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-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nobatch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: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learn.chtc.wisc.edu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: &lt;128.104.101.92&gt;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128.1     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chemeClr val="bg1">
                  <a:lumMod val="65000"/>
                </a:schemeClr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2"/>
                </a:solidFill>
                <a:latin typeface="Courier"/>
                <a:cs typeface="Courier"/>
              </a:rPr>
              <a:t>...</a:t>
            </a:r>
          </a:p>
          <a:p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858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Idle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5" name="Oval 54"/>
          <p:cNvSpPr/>
          <p:nvPr/>
        </p:nvSpPr>
        <p:spPr>
          <a:xfrm>
            <a:off x="4724400" y="1596599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6" name="Oval 55"/>
          <p:cNvSpPr/>
          <p:nvPr/>
        </p:nvSpPr>
        <p:spPr>
          <a:xfrm>
            <a:off x="3153734" y="1960091"/>
            <a:ext cx="10372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5E0EF6-406B-004A-AA1A-EDED3F9B0C1E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</p:spTree>
    <p:extLst>
      <p:ext uri="{BB962C8B-B14F-4D97-AF65-F5344CB8AC3E}">
        <p14:creationId xmlns:p14="http://schemas.microsoft.com/office/powerpoint/2010/main" val="2798643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Starts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00398" y="2917615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us.dat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43253" y="3050233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0+00:00:00 &lt;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18" name="Oval 17"/>
          <p:cNvSpPr/>
          <p:nvPr/>
        </p:nvSpPr>
        <p:spPr>
          <a:xfrm>
            <a:off x="4724400" y="1504950"/>
            <a:ext cx="457200" cy="466153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3" name="Rectangle 22"/>
          <p:cNvSpPr/>
          <p:nvPr/>
        </p:nvSpPr>
        <p:spPr>
          <a:xfrm>
            <a:off x="5867649" y="2777084"/>
            <a:ext cx="2438151" cy="20235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0A16BF-1709-564D-AA3E-A2D76F5E5580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7A3DC3-B5FB-6048-AAB5-EA85932A931F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execute_dir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91B5B6-9737-BD4B-8CCF-2B36CD166A53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3F0161-0F89-7841-A151-E4E4BD5B784F}"/>
              </a:ext>
            </a:extLst>
          </p:cNvPr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</p:spTree>
    <p:extLst>
      <p:ext uri="{BB962C8B-B14F-4D97-AF65-F5344CB8AC3E}">
        <p14:creationId xmlns:p14="http://schemas.microsoft.com/office/powerpoint/2010/main" val="691010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Running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0+00:01:08 R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Oval 13"/>
          <p:cNvSpPr/>
          <p:nvPr/>
        </p:nvSpPr>
        <p:spPr>
          <a:xfrm>
            <a:off x="3991934" y="1960091"/>
            <a:ext cx="11896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269E9D-0B62-874B-AAC8-A2E672BCB735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48BD66-FCF7-BB4A-8CA6-F6B73D31A7DE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subdir/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tmp.dat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B3534D-CBD9-EA49-B7E8-4DFB71DC57AF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BE2D49-BD49-6F40-87F4-C944E9641CD0}"/>
              </a:ext>
            </a:extLst>
          </p:cNvPr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</p:spTree>
    <p:extLst>
      <p:ext uri="{BB962C8B-B14F-4D97-AF65-F5344CB8AC3E}">
        <p14:creationId xmlns:p14="http://schemas.microsoft.com/office/powerpoint/2010/main" val="226078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151310" y="3261217"/>
            <a:ext cx="1350498" cy="90422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843253" y="4135295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  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0+00:02:02 &gt;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stderr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wi.dat.out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>
                <a:solidFill>
                  <a:schemeClr val="bg2"/>
                </a:solidFill>
                <a:latin typeface="Courier"/>
                <a:cs typeface="Courier"/>
              </a:rPr>
              <a:t>subdir/</a:t>
            </a:r>
            <a:r>
              <a:rPr lang="en-US" sz="1600" b="1" dirty="0" err="1">
                <a:solidFill>
                  <a:schemeClr val="bg2"/>
                </a:solidFill>
                <a:latin typeface="Courier"/>
                <a:cs typeface="Courier"/>
              </a:rPr>
              <a:t>tmp.dat</a:t>
            </a:r>
            <a:endParaRPr lang="en-US" sz="1600" b="1" dirty="0">
              <a:solidFill>
                <a:schemeClr val="bg2"/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  <p:sp>
        <p:nvSpPr>
          <p:cNvPr id="23" name="Oval 2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9B2193-6200-AE45-BBA0-065DAF98A648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05467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 (cont.)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1" y="1047750"/>
            <a:ext cx="8343900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        SUBMITTED     RUN_TIME ST PRI SIZE CMD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0 jobs; 0 completed, 0 removed, 0 idle, 0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D3E8E8-F300-5F4B-8F2B-B2FBBC2FBB69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</p:spTree>
    <p:extLst>
      <p:ext uri="{BB962C8B-B14F-4D97-AF65-F5344CB8AC3E}">
        <p14:creationId xmlns:p14="http://schemas.microsoft.com/office/powerpoint/2010/main" val="18957360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</a:t>
            </a:r>
            <a:r>
              <a:rPr lang="en-US" sz="1100" b="1" dirty="0">
                <a:latin typeface="Courier"/>
                <a:cs typeface="Courier"/>
              </a:rPr>
              <a:t>05/09 11:09:08 Job submitted </a:t>
            </a:r>
            <a:r>
              <a:rPr lang="en-US" sz="1100" dirty="0">
                <a:latin typeface="Courier"/>
                <a:cs typeface="Courier"/>
              </a:rPr>
              <a:t>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</a:t>
            </a:r>
            <a:r>
              <a:rPr lang="en-US" sz="1100" b="1" dirty="0">
                <a:latin typeface="Courier"/>
                <a:cs typeface="Courier"/>
              </a:rPr>
              <a:t>05/09 11:10:46 Job executing </a:t>
            </a:r>
            <a:r>
              <a:rPr lang="en-US" sz="1100" dirty="0">
                <a:latin typeface="Courier"/>
                <a:cs typeface="Courier"/>
              </a:rPr>
              <a:t>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</a:t>
            </a:r>
            <a:r>
              <a:rPr lang="en-US" sz="1100" b="1" dirty="0">
                <a:latin typeface="Courier"/>
                <a:cs typeface="Courier"/>
              </a:rPr>
              <a:t>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60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564323"/>
            <a:ext cx="3505200" cy="15982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08984" y="3714750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rial"/>
                <a:cs typeface="Arial"/>
              </a:rPr>
              <a:t>whole computer</a:t>
            </a:r>
          </a:p>
        </p:txBody>
      </p:sp>
      <p:sp>
        <p:nvSpPr>
          <p:cNvPr id="6" name="Rectangle 5"/>
          <p:cNvSpPr/>
          <p:nvPr/>
        </p:nvSpPr>
        <p:spPr>
          <a:xfrm>
            <a:off x="5615723" y="4539602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rial"/>
                <a:cs typeface="Arial"/>
              </a:rPr>
              <a:t>your request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Requests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0126"/>
            <a:ext cx="7315200" cy="3514725"/>
          </a:xfrm>
        </p:spPr>
        <p:txBody>
          <a:bodyPr/>
          <a:lstStyle/>
          <a:p>
            <a:r>
              <a:rPr lang="en-US" sz="2400" dirty="0"/>
              <a:t>Jobs are nearly always using a </a:t>
            </a:r>
            <a:r>
              <a:rPr lang="en-US" sz="2400" b="1" i="1" dirty="0"/>
              <a:t>portion of </a:t>
            </a:r>
            <a:r>
              <a:rPr lang="en-US" sz="2400" dirty="0"/>
              <a:t>a machine, and not the whole thing</a:t>
            </a:r>
          </a:p>
          <a:p>
            <a:r>
              <a:rPr lang="en-US" sz="2400" dirty="0"/>
              <a:t>Very important to request appropriate resources (</a:t>
            </a:r>
            <a:r>
              <a:rPr lang="en-US" sz="2400" b="1" i="1" dirty="0"/>
              <a:t>memory</a:t>
            </a:r>
            <a:r>
              <a:rPr lang="en-US" sz="2400" dirty="0"/>
              <a:t>, </a:t>
            </a:r>
            <a:r>
              <a:rPr lang="en-US" sz="2400" b="1" i="1" dirty="0" err="1"/>
              <a:t>cpus</a:t>
            </a:r>
            <a:r>
              <a:rPr lang="en-US" sz="2400" dirty="0"/>
              <a:t>, </a:t>
            </a:r>
            <a:r>
              <a:rPr lang="en-US" sz="2400" b="1" i="1" dirty="0"/>
              <a:t>disk</a:t>
            </a:r>
            <a:r>
              <a:rPr lang="en-US" sz="2400" dirty="0"/>
              <a:t>)</a:t>
            </a:r>
          </a:p>
          <a:p>
            <a:pPr lvl="1"/>
            <a:r>
              <a:rPr lang="en-US" sz="2000" b="1" dirty="0"/>
              <a:t>requesting too little</a:t>
            </a:r>
            <a:r>
              <a:rPr lang="en-US" sz="2000" dirty="0"/>
              <a:t>: causes problems for your and other jobs; jobs might by ‘held’ by HTCondor</a:t>
            </a:r>
          </a:p>
          <a:p>
            <a:pPr lvl="1"/>
            <a:r>
              <a:rPr lang="en-US" sz="2000" b="1" dirty="0"/>
              <a:t>requesting too much: </a:t>
            </a:r>
            <a:r>
              <a:rPr lang="en-US" sz="2000" dirty="0"/>
              <a:t>jobs will match to fewer “slots” than they could, and you’ll block other jobs</a:t>
            </a:r>
          </a:p>
          <a:p>
            <a:pPr lvl="1"/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681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</a:t>
            </a:r>
            <a:r>
              <a:rPr lang="en-US" i="1" dirty="0"/>
              <a:t>OSG-able</a:t>
            </a:r>
            <a:r>
              <a:rPr lang="en-US" dirty="0"/>
              <a:t>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6996D7-AA9A-FA4C-AAA3-E6614221D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987230"/>
            <a:ext cx="8158518" cy="394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42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History and Status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609600" y="1000126"/>
            <a:ext cx="7937500" cy="3705224"/>
          </a:xfrm>
        </p:spPr>
        <p:txBody>
          <a:bodyPr/>
          <a:lstStyle/>
          <a:p>
            <a:r>
              <a:rPr lang="en-US" sz="2200" dirty="0"/>
              <a:t>History</a:t>
            </a:r>
          </a:p>
          <a:p>
            <a:pPr lvl="1"/>
            <a:r>
              <a:rPr lang="en-US" sz="1800" dirty="0"/>
              <a:t>Started in 1988 as a “cycle scavenger”</a:t>
            </a:r>
          </a:p>
          <a:p>
            <a:r>
              <a:rPr lang="en-US" sz="2200" dirty="0"/>
              <a:t>Today</a:t>
            </a:r>
          </a:p>
          <a:p>
            <a:pPr lvl="1"/>
            <a:r>
              <a:rPr lang="en-US" sz="1800" dirty="0"/>
              <a:t>Developed within the CHTC by professional developers</a:t>
            </a:r>
          </a:p>
          <a:p>
            <a:pPr lvl="1"/>
            <a:r>
              <a:rPr lang="en-US" sz="1800" dirty="0"/>
              <a:t>Used all over the world, by:</a:t>
            </a:r>
          </a:p>
          <a:p>
            <a:pPr lvl="2"/>
            <a:r>
              <a:rPr lang="en-US" sz="1800" dirty="0"/>
              <a:t>campuses, national labs, Einstein/</a:t>
            </a:r>
            <a:r>
              <a:rPr lang="en-US" sz="1800" dirty="0" err="1"/>
              <a:t>Folding@Home</a:t>
            </a:r>
            <a:endParaRPr lang="en-US" sz="1800" dirty="0"/>
          </a:p>
          <a:p>
            <a:pPr lvl="2"/>
            <a:r>
              <a:rPr lang="en-US" sz="1800" dirty="0" err="1"/>
              <a:t>Dreamworks</a:t>
            </a:r>
            <a:r>
              <a:rPr lang="en-US" sz="1800" dirty="0"/>
              <a:t>, Boeing, SpaceX, investment firms, </a:t>
            </a:r>
            <a:r>
              <a:rPr lang="mr-IN" sz="1800" dirty="0"/>
              <a:t>…</a:t>
            </a:r>
            <a:endParaRPr lang="en-US" sz="1800" dirty="0"/>
          </a:p>
          <a:p>
            <a:pPr lvl="2"/>
            <a:r>
              <a:rPr lang="en-US" sz="1800" b="1" dirty="0"/>
              <a:t>The OSG!!</a:t>
            </a:r>
          </a:p>
          <a:p>
            <a:r>
              <a:rPr lang="en-US" sz="2200" dirty="0" err="1"/>
              <a:t>Miron</a:t>
            </a:r>
            <a:r>
              <a:rPr lang="en-US" sz="2200" dirty="0"/>
              <a:t> </a:t>
            </a:r>
            <a:r>
              <a:rPr lang="en-US" sz="2200" dirty="0" err="1"/>
              <a:t>Livny</a:t>
            </a:r>
            <a:r>
              <a:rPr lang="en-US" sz="2200" dirty="0"/>
              <a:t> </a:t>
            </a:r>
          </a:p>
          <a:p>
            <a:pPr lvl="1"/>
            <a:r>
              <a:rPr lang="en-US" sz="1800" dirty="0"/>
              <a:t>Professor, UW-Madison Computer Sciences</a:t>
            </a:r>
          </a:p>
          <a:p>
            <a:pPr lvl="1"/>
            <a:r>
              <a:rPr lang="en-US" sz="1800" dirty="0"/>
              <a:t>CHTC Director, OSG Technical Director</a:t>
            </a:r>
          </a:p>
        </p:txBody>
      </p:sp>
      <p:sp>
        <p:nvSpPr>
          <p:cNvPr id="27" name="object 21"/>
          <p:cNvSpPr/>
          <p:nvPr/>
        </p:nvSpPr>
        <p:spPr>
          <a:xfrm>
            <a:off x="7315200" y="3181350"/>
            <a:ext cx="1429132" cy="1666874"/>
          </a:xfrm>
          <a:prstGeom prst="rect">
            <a:avLst/>
          </a:prstGeom>
          <a:blipFill>
            <a:blip r:embed="rId2" cstate="print"/>
            <a:srcRect/>
            <a:stretch>
              <a:fillRect l="-13699" r="-21121"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6" name="Picture 5" descr="HTCondor_red_blk_nota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634" y="1276350"/>
            <a:ext cx="2901587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multiple jobs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888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one job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Content Placeholder 6"/>
          <p:cNvSpPr>
            <a:spLocks noGrp="1"/>
          </p:cNvSpPr>
          <p:nvPr>
            <p:ph idx="1"/>
          </p:nvPr>
        </p:nvSpPr>
        <p:spPr>
          <a:xfrm>
            <a:off x="467544" y="3723878"/>
            <a:ext cx="8229600" cy="1102066"/>
          </a:xfrm>
        </p:spPr>
        <p:txBody>
          <a:bodyPr/>
          <a:lstStyle/>
          <a:p>
            <a:r>
              <a:rPr lang="en-US" dirty="0"/>
              <a:t>Goal: create 3 jobs that each analyze a different input file.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1427944"/>
            <a:ext cx="4859363" cy="2136631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1059582"/>
            <a:ext cx="1415973" cy="279796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473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7496175" cy="857250"/>
          </a:xfrm>
        </p:spPr>
        <p:txBody>
          <a:bodyPr/>
          <a:lstStyle/>
          <a:p>
            <a:r>
              <a:rPr lang="en-US" sz="2800" dirty="0"/>
              <a:t>One submit file per job </a:t>
            </a:r>
            <a:br>
              <a:rPr lang="en-US" sz="2800" dirty="0"/>
            </a:br>
            <a:r>
              <a:rPr lang="en-US" sz="2800" dirty="0"/>
              <a:t>(not recommended!)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1211920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b="1" dirty="0">
                <a:latin typeface="Courier"/>
                <a:cs typeface="Courier"/>
              </a:rPr>
              <a:t>file0.in file0.out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b="1" dirty="0">
                <a:latin typeface="Courier"/>
                <a:cs typeface="Courier"/>
              </a:rPr>
              <a:t>job0.out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job0.err</a:t>
            </a: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937052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job0.submit</a:t>
            </a: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22849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job0.submit</a:t>
            </a:r>
          </a:p>
          <a:p>
            <a:r>
              <a:rPr lang="en-US" b="1" dirty="0">
                <a:latin typeface="Courier"/>
                <a:cs typeface="Courier"/>
              </a:rPr>
              <a:t>job1.submit</a:t>
            </a:r>
          </a:p>
          <a:p>
            <a:r>
              <a:rPr lang="en-US" b="1" dirty="0">
                <a:latin typeface="Courier"/>
                <a:cs typeface="Courier"/>
              </a:rPr>
              <a:t>job2.submit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1510" y="3156136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b="1" dirty="0">
                <a:latin typeface="Courier"/>
                <a:cs typeface="Courier"/>
              </a:rPr>
              <a:t>file1.in file1.out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b="1" dirty="0">
                <a:latin typeface="Courier"/>
                <a:cs typeface="Courier"/>
              </a:rPr>
              <a:t>job1.out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job1.err</a:t>
            </a: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510" y="2881268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job1.submit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60873" y="4465444"/>
            <a:ext cx="92525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i="1" dirty="0" err="1">
                <a:solidFill>
                  <a:srgbClr val="000000"/>
                </a:solidFill>
                <a:latin typeface="Courier"/>
                <a:cs typeface="Courier"/>
              </a:rPr>
              <a:t>etc</a:t>
            </a:r>
            <a:r>
              <a:rPr lang="mr-IN" sz="1600" i="1" dirty="0">
                <a:solidFill>
                  <a:srgbClr val="000000"/>
                </a:solidFill>
                <a:latin typeface="Courier"/>
                <a:cs typeface="Courier"/>
              </a:rPr>
              <a:t>…</a:t>
            </a:r>
            <a:r>
              <a:rPr lang="en-US" sz="1600" i="1" dirty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369532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Variables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403505" y="1059582"/>
            <a:ext cx="3546423" cy="374046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  <a:noAutofit/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2000" dirty="0">
                <a:cs typeface="Arial"/>
              </a:rPr>
              <a:t>Each job’s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ClusterId</a:t>
            </a:r>
            <a:r>
              <a:rPr lang="en-US" sz="2000" dirty="0">
                <a:cs typeface="Arial"/>
              </a:rPr>
              <a:t> and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ProcId</a:t>
            </a:r>
            <a:r>
              <a:rPr lang="en-US" sz="2000" dirty="0">
                <a:cs typeface="Arial"/>
              </a:rPr>
              <a:t> numbers are autogenerated and saved as job attributes. </a:t>
            </a: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r>
              <a:rPr lang="en-US" sz="2000" b="1" dirty="0">
                <a:cs typeface="Arial"/>
              </a:rPr>
              <a:t>You can reference them inside the submit file using:*</a:t>
            </a: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Cluster)</a:t>
            </a:r>
            <a:endParaRPr lang="en-US" sz="2000" b="1" dirty="0">
              <a:cs typeface="Arial"/>
            </a:endParaRP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Process)</a:t>
            </a:r>
            <a:endParaRPr lang="en-US" sz="2000" b="1" dirty="0">
              <a:cs typeface="Arial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-9097" y="1193329"/>
            <a:ext cx="5389768" cy="3223961"/>
            <a:chOff x="-9097" y="1193329"/>
            <a:chExt cx="5389768" cy="3223961"/>
          </a:xfrm>
        </p:grpSpPr>
        <p:sp>
          <p:nvSpPr>
            <p:cNvPr id="6" name="Rectangle 5"/>
            <p:cNvSpPr/>
            <p:nvPr/>
          </p:nvSpPr>
          <p:spPr>
            <a:xfrm>
              <a:off x="-9097" y="2110515"/>
              <a:ext cx="155676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Courier"/>
                  <a:cs typeface="Courier"/>
                </a:rPr>
                <a:t>queue </a:t>
              </a:r>
              <a:r>
                <a:rPr lang="en-US" sz="2000" i="1" dirty="0">
                  <a:latin typeface="Courier"/>
                  <a:cs typeface="Courier"/>
                </a:rPr>
                <a:t>N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771800" y="1594714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771800" y="2110515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88721" y="264064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71163" y="1594714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371163" y="2110515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371163" y="264064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2</a:t>
              </a:r>
            </a:p>
          </p:txBody>
        </p:sp>
        <p:cxnSp>
          <p:nvCxnSpPr>
            <p:cNvPr id="13" name="Straight Arrow Connector 12"/>
            <p:cNvCxnSpPr>
              <a:stCxn id="6" idx="3"/>
              <a:endCxn id="7" idx="1"/>
            </p:cNvCxnSpPr>
            <p:nvPr/>
          </p:nvCxnSpPr>
          <p:spPr>
            <a:xfrm flipV="1">
              <a:off x="1547664" y="1995893"/>
              <a:ext cx="1224136" cy="5158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  <a:endCxn id="8" idx="1"/>
            </p:cNvCxnSpPr>
            <p:nvPr/>
          </p:nvCxnSpPr>
          <p:spPr>
            <a:xfrm>
              <a:off x="1547664" y="2511694"/>
              <a:ext cx="122413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3"/>
              <a:endCxn id="9" idx="1"/>
            </p:cNvCxnSpPr>
            <p:nvPr/>
          </p:nvCxnSpPr>
          <p:spPr>
            <a:xfrm>
              <a:off x="1547664" y="2511694"/>
              <a:ext cx="1241057" cy="53012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627784" y="1193329"/>
              <a:ext cx="1493027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ClusterId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95936" y="1193329"/>
              <a:ext cx="1352814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ProcId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788721" y="3127788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71800" y="361493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71163" y="361493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i="1" dirty="0">
                  <a:latin typeface="Arial"/>
                  <a:cs typeface="Arial"/>
                </a:rPr>
                <a:t>N-1</a:t>
              </a:r>
            </a:p>
          </p:txBody>
        </p:sp>
        <p:cxnSp>
          <p:nvCxnSpPr>
            <p:cNvPr id="21" name="Straight Arrow Connector 20"/>
            <p:cNvCxnSpPr>
              <a:stCxn id="6" idx="3"/>
              <a:endCxn id="19" idx="1"/>
            </p:cNvCxnSpPr>
            <p:nvPr/>
          </p:nvCxnSpPr>
          <p:spPr>
            <a:xfrm>
              <a:off x="1547664" y="2511694"/>
              <a:ext cx="1224136" cy="150441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4139668" y="3136829"/>
              <a:ext cx="1241003" cy="7842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458031" y="4856261"/>
            <a:ext cx="32287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 $(</a:t>
            </a:r>
            <a:r>
              <a:rPr lang="en-US" dirty="0" err="1"/>
              <a:t>ClusterId</a:t>
            </a:r>
            <a:r>
              <a:rPr lang="en-US" dirty="0"/>
              <a:t>) and $(</a:t>
            </a:r>
            <a:r>
              <a:rPr lang="en-US" dirty="0" err="1"/>
              <a:t>ProcId</a:t>
            </a:r>
            <a:r>
              <a:rPr lang="en-US" dirty="0"/>
              <a:t>) also work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188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496175" cy="857250"/>
          </a:xfrm>
        </p:spPr>
        <p:txBody>
          <a:bodyPr/>
          <a:lstStyle/>
          <a:p>
            <a:r>
              <a:rPr lang="en-US" sz="3200" dirty="0"/>
              <a:t>Using $(Process) for Numbered Files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5536" y="1427944"/>
            <a:ext cx="5328592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.in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job_</a:t>
            </a:r>
            <a:r>
              <a:rPr lang="en-US" b="1" dirty="0">
                <a:latin typeface="Courier"/>
                <a:cs typeface="Courier"/>
              </a:rPr>
              <a:t>$(Cluster)</a:t>
            </a:r>
            <a:r>
              <a:rPr lang="en-US" dirty="0">
                <a:latin typeface="Courier"/>
                <a:cs typeface="Courier"/>
              </a:rPr>
              <a:t>.log</a:t>
            </a:r>
          </a:p>
          <a:p>
            <a:r>
              <a:rPr lang="en-US" dirty="0">
                <a:latin typeface="Courier"/>
                <a:cs typeface="Courier"/>
              </a:rPr>
              <a:t>output = job_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.out</a:t>
            </a:r>
          </a:p>
          <a:p>
            <a:r>
              <a:rPr lang="en-US" dirty="0">
                <a:latin typeface="Courier"/>
                <a:cs typeface="Courier"/>
              </a:rPr>
              <a:t>error = job_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8" name="Content Placeholder 6"/>
          <p:cNvSpPr>
            <a:spLocks noGrp="1"/>
          </p:cNvSpPr>
          <p:nvPr>
            <p:ph idx="1"/>
          </p:nvPr>
        </p:nvSpPr>
        <p:spPr>
          <a:xfrm>
            <a:off x="0" y="3629924"/>
            <a:ext cx="9144000" cy="1102066"/>
          </a:xfrm>
        </p:spPr>
        <p:txBody>
          <a:bodyPr/>
          <a:lstStyle/>
          <a:p>
            <a:r>
              <a:rPr lang="en-US" sz="2800" dirty="0"/>
              <a:t>$(Process) and $(Cluster) allow us to provide unique values to each job and/or submission!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4238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375722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Organizing Files in Sub-Directories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sub-directories and use paths in the submit file to separate various input, error, log, and output files. 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43487" y="2607405"/>
            <a:ext cx="3300721" cy="2196593"/>
            <a:chOff x="2924736" y="2427734"/>
            <a:chExt cx="3300721" cy="2196593"/>
          </a:xfrm>
        </p:grpSpPr>
        <p:pic>
          <p:nvPicPr>
            <p:cNvPr id="7" name="Picture 6" descr="Signpost1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4736" y="2427734"/>
              <a:ext cx="3300721" cy="2196593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 rot="21210502">
              <a:off x="3084341" y="3363696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input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 rot="422014">
              <a:off x="4466438" y="2777883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output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 rot="420000">
              <a:off x="4488850" y="3061821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error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488850" y="3514399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log</a:t>
              </a:r>
            </a:p>
          </p:txBody>
        </p:sp>
      </p:grpSp>
      <p:sp>
        <p:nvSpPr>
          <p:cNvPr id="13" name="Rectangle 14">
            <a:extLst>
              <a:ext uri="{FF2B5EF4-FFF2-40B4-BE49-F238E27FC236}">
                <a16:creationId xmlns:a16="http://schemas.microsoft.com/office/drawing/2014/main" id="{A59DF9E0-6A2E-1849-9134-B4614CF523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686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a Directory per File Type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30723" y="2879527"/>
            <a:ext cx="6444553" cy="1815882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file$(Process).in file$(Process).out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input</a:t>
            </a:r>
            <a:r>
              <a:rPr lang="en-US" dirty="0">
                <a:latin typeface="Courier"/>
                <a:cs typeface="Courier"/>
              </a:rPr>
              <a:t>/file$(Process).in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b="1" dirty="0">
                <a:latin typeface="Courier"/>
                <a:cs typeface="Courier"/>
              </a:rPr>
              <a:t>log</a:t>
            </a:r>
            <a:r>
              <a:rPr lang="en-US" dirty="0">
                <a:latin typeface="Courier"/>
                <a:cs typeface="Courier"/>
              </a:rPr>
              <a:t>/job$(Process).log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err</a:t>
            </a:r>
            <a:r>
              <a:rPr lang="en-US" dirty="0">
                <a:latin typeface="Courier"/>
                <a:cs typeface="Courier"/>
              </a:rPr>
              <a:t>/job$(Process).err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23908" y="1486200"/>
            <a:ext cx="7064516" cy="905269"/>
            <a:chOff x="196387" y="643041"/>
            <a:chExt cx="8732456" cy="1207025"/>
          </a:xfrm>
        </p:grpSpPr>
        <p:sp>
          <p:nvSpPr>
            <p:cNvPr id="6" name="Rectangle 5"/>
            <p:cNvSpPr/>
            <p:nvPr/>
          </p:nvSpPr>
          <p:spPr>
            <a:xfrm>
              <a:off x="196387" y="692358"/>
              <a:ext cx="8622492" cy="11577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 err="1">
                  <a:latin typeface="Courier"/>
                  <a:cs typeface="Courier"/>
                </a:rPr>
                <a:t>job.submit</a:t>
              </a:r>
              <a:endParaRPr lang="en-US" dirty="0">
                <a:latin typeface="Courier"/>
                <a:cs typeface="Courier"/>
              </a:endParaRPr>
            </a:p>
            <a:p>
              <a:r>
                <a:rPr lang="en-US" dirty="0" err="1">
                  <a:latin typeface="Courier"/>
                  <a:cs typeface="Courier"/>
                </a:rPr>
                <a:t>analyze.exe</a:t>
              </a:r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800141" y="696857"/>
              <a:ext cx="2041825" cy="10931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input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file0.in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file1.in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file2.in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440049" y="692357"/>
              <a:ext cx="2122212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log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job1.log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job2.log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031714" y="692358"/>
              <a:ext cx="1897129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err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job1.err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job2.err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068721" y="643041"/>
              <a:ext cx="1430882" cy="9645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>
                  <a:latin typeface="Courier"/>
                  <a:cs typeface="Courier"/>
                </a:rPr>
                <a:t>file0.out</a:t>
              </a:r>
            </a:p>
            <a:p>
              <a:r>
                <a:rPr lang="en-US" dirty="0">
                  <a:latin typeface="Courier"/>
                  <a:cs typeface="Courier"/>
                </a:rPr>
                <a:t>file1.out</a:t>
              </a:r>
            </a:p>
            <a:p>
              <a:r>
                <a:rPr lang="en-US" dirty="0">
                  <a:latin typeface="Courier"/>
                  <a:cs typeface="Courier"/>
                </a:rPr>
                <a:t>file2.out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530723" y="2499742"/>
            <a:ext cx="1686214" cy="369332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8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59632" y="1131590"/>
            <a:ext cx="21679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latin typeface="Courier"/>
                <a:cs typeface="Courier"/>
              </a:rPr>
              <a:t>(</a:t>
            </a:r>
            <a:r>
              <a:rPr lang="en-US" sz="1800" b="1" dirty="0" err="1">
                <a:latin typeface="Courier"/>
                <a:cs typeface="Courier"/>
              </a:rPr>
              <a:t>submit_dir</a:t>
            </a:r>
            <a:r>
              <a:rPr lang="en-US" sz="1800" b="1" dirty="0">
                <a:latin typeface="Courier"/>
                <a:cs typeface="Courier"/>
              </a:rPr>
              <a:t>)/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DD638EED-8125-A84B-A7AA-C8E5084FF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08EF7A-FAB7-9C45-978A-A85115B6B5E6}"/>
              </a:ext>
            </a:extLst>
          </p:cNvPr>
          <p:cNvSpPr/>
          <p:nvPr/>
        </p:nvSpPr>
        <p:spPr>
          <a:xfrm>
            <a:off x="2209800" y="4781550"/>
            <a:ext cx="6248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*directories must be created before jobs are submitted</a:t>
            </a:r>
          </a:p>
        </p:txBody>
      </p:sp>
    </p:spTree>
    <p:extLst>
      <p:ext uri="{BB962C8B-B14F-4D97-AF65-F5344CB8AC3E}">
        <p14:creationId xmlns:p14="http://schemas.microsoft.com/office/powerpoint/2010/main" val="4227545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Transfer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638800" y="1826359"/>
            <a:ext cx="24384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file0.in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86104" y="1830152"/>
            <a:ext cx="25714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input/ </a:t>
            </a:r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  		file1.in</a:t>
            </a:r>
          </a:p>
          <a:p>
            <a:r>
              <a:rPr lang="en-US" dirty="0">
                <a:latin typeface="Courier"/>
                <a:cs typeface="Courier"/>
              </a:rPr>
              <a:t>  		file2.in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</a:rPr>
              <a:t>	</a:t>
            </a:r>
            <a:r>
              <a:rPr lang="en-US" dirty="0">
                <a:latin typeface="Courier"/>
              </a:rPr>
              <a:t>log/</a:t>
            </a:r>
          </a:p>
          <a:p>
            <a:r>
              <a:rPr lang="en-US" dirty="0">
                <a:latin typeface="Courier"/>
              </a:rPr>
              <a:t>	err/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990600" y="142875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553347" y="1452017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8CA036-0209-7140-9B45-EAC6CD551641}"/>
              </a:ext>
            </a:extLst>
          </p:cNvPr>
          <p:cNvSpPr/>
          <p:nvPr/>
        </p:nvSpPr>
        <p:spPr>
          <a:xfrm>
            <a:off x="3747998" y="1962150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pPr algn="ctr"/>
            <a:r>
              <a:rPr lang="en-US" b="1" dirty="0">
                <a:latin typeface="Courier"/>
                <a:cs typeface="Courier"/>
              </a:rPr>
              <a:t>file0.in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2D3AC7-2AAE-8549-BADB-A9F87509D1C8}"/>
              </a:ext>
            </a:extLst>
          </p:cNvPr>
          <p:cNvCxnSpPr/>
          <p:nvPr/>
        </p:nvCxnSpPr>
        <p:spPr>
          <a:xfrm>
            <a:off x="3690853" y="2094768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7918C2F-5171-874E-B08B-E3E9EE9C3BAC}"/>
              </a:ext>
            </a:extLst>
          </p:cNvPr>
          <p:cNvSpPr/>
          <p:nvPr/>
        </p:nvSpPr>
        <p:spPr>
          <a:xfrm>
            <a:off x="1066800" y="4019550"/>
            <a:ext cx="7010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File always get transferred into the </a:t>
            </a:r>
            <a:r>
              <a:rPr lang="en-US" sz="1600" b="1" i="1" dirty="0"/>
              <a:t>top level </a:t>
            </a:r>
            <a:r>
              <a:rPr lang="en-US" sz="1600" dirty="0"/>
              <a:t>of the execute directory, </a:t>
            </a:r>
            <a:r>
              <a:rPr lang="en-US" sz="1600" b="1" dirty="0"/>
              <a:t>regardless of how they are organized on the access point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33585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Separating jobs with </a:t>
            </a:r>
            <a:r>
              <a:rPr lang="en-US" dirty="0" err="1"/>
              <a:t>InitialDir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23528" y="2715766"/>
            <a:ext cx="8453463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initialdir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job$(Process)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Rectangle 4"/>
          <p:cNvSpPr/>
          <p:nvPr/>
        </p:nvSpPr>
        <p:spPr>
          <a:xfrm>
            <a:off x="323528" y="1132447"/>
            <a:ext cx="8453463" cy="1232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31578" y="1083644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job0/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61978" y="1083644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job1/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269862" y="1083644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job2/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3528" y="2427734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3528" y="826356"/>
            <a:ext cx="1580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submit_dir</a:t>
            </a:r>
            <a:r>
              <a:rPr lang="en-US" b="1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752896" y="3141511"/>
            <a:ext cx="2629647" cy="13582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/>
                <a:cs typeface="Arial"/>
              </a:rPr>
              <a:t>executable</a:t>
            </a:r>
            <a:r>
              <a:rPr lang="en-US" dirty="0">
                <a:latin typeface="Arial"/>
                <a:cs typeface="Arial"/>
              </a:rPr>
              <a:t> must be relative to the submission directory, and *not* in the </a:t>
            </a:r>
            <a:r>
              <a:rPr lang="en-US" dirty="0" err="1">
                <a:latin typeface="Arial"/>
                <a:cs typeface="Arial"/>
              </a:rPr>
              <a:t>InitialDir</a:t>
            </a:r>
            <a:r>
              <a:rPr lang="en-US" dirty="0">
                <a:latin typeface="Arial"/>
                <a:cs typeface="Arial"/>
              </a:rPr>
              <a:t>.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987824" y="2859782"/>
            <a:ext cx="2765073" cy="8577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1739502" y="1641275"/>
            <a:ext cx="4013394" cy="22831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B896F2-1E0C-E84A-8FDE-DB24FF7C79A3}"/>
              </a:ext>
            </a:extLst>
          </p:cNvPr>
          <p:cNvSpPr/>
          <p:nvPr/>
        </p:nvSpPr>
        <p:spPr>
          <a:xfrm>
            <a:off x="2209800" y="4781550"/>
            <a:ext cx="6248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*directories must be created before jobs are submitted</a:t>
            </a:r>
          </a:p>
        </p:txBody>
      </p:sp>
    </p:spTree>
    <p:extLst>
      <p:ext uri="{BB962C8B-B14F-4D97-AF65-F5344CB8AC3E}">
        <p14:creationId xmlns:p14="http://schemas.microsoft.com/office/powerpoint/2010/main" val="20133564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 about non-numbered jobs?</a:t>
            </a:r>
          </a:p>
        </p:txBody>
      </p:sp>
      <p:sp>
        <p:nvSpPr>
          <p:cNvPr id="4" name="object 9"/>
          <p:cNvSpPr/>
          <p:nvPr/>
        </p:nvSpPr>
        <p:spPr>
          <a:xfrm>
            <a:off x="107504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2"/>
          <p:cNvSpPr txBox="1"/>
          <p:nvPr/>
        </p:nvSpPr>
        <p:spPr>
          <a:xfrm>
            <a:off x="107504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object 9"/>
          <p:cNvSpPr/>
          <p:nvPr/>
        </p:nvSpPr>
        <p:spPr>
          <a:xfrm>
            <a:off x="107504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2"/>
          <p:cNvSpPr txBox="1"/>
          <p:nvPr/>
        </p:nvSpPr>
        <p:spPr>
          <a:xfrm>
            <a:off x="107504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0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2"/>
          <p:cNvSpPr txBox="1"/>
          <p:nvPr/>
        </p:nvSpPr>
        <p:spPr>
          <a:xfrm>
            <a:off x="4572000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1" name="object 9"/>
          <p:cNvSpPr/>
          <p:nvPr/>
        </p:nvSpPr>
        <p:spPr>
          <a:xfrm>
            <a:off x="4572000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2"/>
          <p:cNvSpPr txBox="1"/>
          <p:nvPr/>
        </p:nvSpPr>
        <p:spPr>
          <a:xfrm>
            <a:off x="4572000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3" name="object 9"/>
          <p:cNvSpPr/>
          <p:nvPr/>
        </p:nvSpPr>
        <p:spPr>
          <a:xfrm>
            <a:off x="107504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2"/>
          <p:cNvSpPr txBox="1"/>
          <p:nvPr/>
        </p:nvSpPr>
        <p:spPr>
          <a:xfrm>
            <a:off x="107504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5" name="object 9"/>
          <p:cNvSpPr/>
          <p:nvPr/>
        </p:nvSpPr>
        <p:spPr>
          <a:xfrm>
            <a:off x="4572000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2"/>
          <p:cNvSpPr txBox="1"/>
          <p:nvPr/>
        </p:nvSpPr>
        <p:spPr>
          <a:xfrm>
            <a:off x="4572000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9" name="object 9"/>
          <p:cNvSpPr/>
          <p:nvPr/>
        </p:nvSpPr>
        <p:spPr>
          <a:xfrm>
            <a:off x="683568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"/>
          <p:cNvSpPr txBox="1"/>
          <p:nvPr/>
        </p:nvSpPr>
        <p:spPr>
          <a:xfrm>
            <a:off x="683568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1" name="object 9"/>
          <p:cNvSpPr/>
          <p:nvPr/>
        </p:nvSpPr>
        <p:spPr>
          <a:xfrm>
            <a:off x="683568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"/>
          <p:cNvSpPr txBox="1"/>
          <p:nvPr/>
        </p:nvSpPr>
        <p:spPr>
          <a:xfrm>
            <a:off x="683568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3" name="object 9"/>
          <p:cNvSpPr/>
          <p:nvPr/>
        </p:nvSpPr>
        <p:spPr>
          <a:xfrm>
            <a:off x="5148064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"/>
          <p:cNvSpPr txBox="1"/>
          <p:nvPr/>
        </p:nvSpPr>
        <p:spPr>
          <a:xfrm>
            <a:off x="5148064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5" name="object 9"/>
          <p:cNvSpPr/>
          <p:nvPr/>
        </p:nvSpPr>
        <p:spPr>
          <a:xfrm>
            <a:off x="5148064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"/>
          <p:cNvSpPr txBox="1"/>
          <p:nvPr/>
        </p:nvSpPr>
        <p:spPr>
          <a:xfrm>
            <a:off x="5148064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nv.dat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nv.dat.out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7" name="object 9"/>
          <p:cNvSpPr/>
          <p:nvPr/>
        </p:nvSpPr>
        <p:spPr>
          <a:xfrm>
            <a:off x="683568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"/>
          <p:cNvSpPr txBox="1"/>
          <p:nvPr/>
        </p:nvSpPr>
        <p:spPr>
          <a:xfrm>
            <a:off x="683568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sd.dat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sd.dat.out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9" name="object 9"/>
          <p:cNvSpPr/>
          <p:nvPr/>
        </p:nvSpPr>
        <p:spPr>
          <a:xfrm>
            <a:off x="5148064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2"/>
          <p:cNvSpPr txBox="1"/>
          <p:nvPr/>
        </p:nvSpPr>
        <p:spPr>
          <a:xfrm>
            <a:off x="5148064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1" name="object 9"/>
          <p:cNvSpPr/>
          <p:nvPr/>
        </p:nvSpPr>
        <p:spPr>
          <a:xfrm>
            <a:off x="-396552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2"/>
          <p:cNvSpPr txBox="1"/>
          <p:nvPr/>
        </p:nvSpPr>
        <p:spPr>
          <a:xfrm>
            <a:off x="-396552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vt.dat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vt.dat.out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3" name="object 9"/>
          <p:cNvSpPr/>
          <p:nvPr/>
        </p:nvSpPr>
        <p:spPr>
          <a:xfrm>
            <a:off x="-396552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2"/>
          <p:cNvSpPr txBox="1"/>
          <p:nvPr/>
        </p:nvSpPr>
        <p:spPr>
          <a:xfrm>
            <a:off x="-396552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tx.dat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tx.dat.out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5" name="object 9"/>
          <p:cNvSpPr/>
          <p:nvPr/>
        </p:nvSpPr>
        <p:spPr>
          <a:xfrm>
            <a:off x="4067944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2"/>
          <p:cNvSpPr txBox="1"/>
          <p:nvPr/>
        </p:nvSpPr>
        <p:spPr>
          <a:xfrm>
            <a:off x="4067944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7" name="object 9"/>
          <p:cNvSpPr/>
          <p:nvPr/>
        </p:nvSpPr>
        <p:spPr>
          <a:xfrm>
            <a:off x="4067944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2"/>
          <p:cNvSpPr txBox="1"/>
          <p:nvPr/>
        </p:nvSpPr>
        <p:spPr>
          <a:xfrm>
            <a:off x="4067944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ut.dat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9" name="object 9"/>
          <p:cNvSpPr/>
          <p:nvPr/>
        </p:nvSpPr>
        <p:spPr>
          <a:xfrm>
            <a:off x="-396552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2"/>
          <p:cNvSpPr txBox="1"/>
          <p:nvPr/>
        </p:nvSpPr>
        <p:spPr>
          <a:xfrm>
            <a:off x="-396552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ak.dat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ak.dat.out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1" name="object 9"/>
          <p:cNvSpPr/>
          <p:nvPr/>
        </p:nvSpPr>
        <p:spPr>
          <a:xfrm>
            <a:off x="4067944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2"/>
          <p:cNvSpPr txBox="1"/>
          <p:nvPr/>
        </p:nvSpPr>
        <p:spPr>
          <a:xfrm>
            <a:off x="4067944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3" name="Content Placeholder 16"/>
          <p:cNvSpPr txBox="1">
            <a:spLocks/>
          </p:cNvSpPr>
          <p:nvPr/>
        </p:nvSpPr>
        <p:spPr bwMode="auto">
          <a:xfrm>
            <a:off x="927100" y="11525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r>
              <a:rPr lang="en-US" sz="2400" dirty="0"/>
              <a:t>Back to our </a:t>
            </a:r>
            <a:r>
              <a:rPr lang="en-US" sz="2400" dirty="0" err="1"/>
              <a:t>compare_states</a:t>
            </a:r>
            <a:r>
              <a:rPr lang="en-US" sz="2400" dirty="0"/>
              <a:t> example</a:t>
            </a:r>
            <a:r>
              <a:rPr lang="is-IS" sz="2400" dirty="0"/>
              <a:t>…</a:t>
            </a:r>
          </a:p>
          <a:p>
            <a:r>
              <a:rPr lang="is-IS" sz="2400" dirty="0"/>
              <a:t>What if we had data for each state? We could do 50 submit files (or 50 “</a:t>
            </a:r>
            <a:r>
              <a:rPr lang="is-IS" sz="2400" dirty="0">
                <a:latin typeface="Courier"/>
                <a:cs typeface="Courier"/>
              </a:rPr>
              <a:t>queue 1” </a:t>
            </a:r>
            <a:r>
              <a:rPr lang="is-IS" sz="2400" dirty="0">
                <a:latin typeface="Arial"/>
                <a:cs typeface="Arial"/>
              </a:rPr>
              <a:t>statements</a:t>
            </a:r>
            <a:r>
              <a:rPr lang="is-IS" sz="2400" dirty="0">
                <a:latin typeface="Courier"/>
                <a:cs typeface="Courier"/>
              </a:rPr>
              <a:t>) </a:t>
            </a:r>
            <a:r>
              <a:rPr lang="is-IS" sz="2400" dirty="0"/>
              <a:t>...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8799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-- 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699" y="1000126"/>
            <a:ext cx="7950201" cy="3514725"/>
          </a:xfrm>
        </p:spPr>
        <p:txBody>
          <a:bodyPr/>
          <a:lstStyle/>
          <a:p>
            <a:r>
              <a:rPr lang="en-US" sz="2800" dirty="0"/>
              <a:t>Submit tasks to a queue (on a </a:t>
            </a:r>
            <a:r>
              <a:rPr lang="en-US" sz="2800" b="1" i="1" u="sng" dirty="0"/>
              <a:t>access point</a:t>
            </a:r>
            <a:r>
              <a:rPr lang="en-US" sz="2800" dirty="0"/>
              <a:t>)</a:t>
            </a:r>
          </a:p>
          <a:p>
            <a:r>
              <a:rPr lang="en-US" sz="2800" dirty="0"/>
              <a:t>HTCondor schedules them to run on computers (</a:t>
            </a:r>
            <a:r>
              <a:rPr lang="en-US" sz="2800" b="1" i="1" u="sng" dirty="0"/>
              <a:t>execute points</a:t>
            </a:r>
            <a:r>
              <a:rPr lang="en-US" sz="2800" dirty="0"/>
              <a:t>)</a:t>
            </a:r>
          </a:p>
        </p:txBody>
      </p:sp>
      <p:pic>
        <p:nvPicPr>
          <p:cNvPr id="24" name="Picture 23" descr="HTCondor_red_blk_nota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119" y="2495550"/>
            <a:ext cx="1965768" cy="464616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119504" y="2589464"/>
            <a:ext cx="2524144" cy="1977225"/>
            <a:chOff x="3086855" y="4123553"/>
            <a:chExt cx="2524144" cy="1977225"/>
          </a:xfrm>
        </p:grpSpPr>
        <p:pic>
          <p:nvPicPr>
            <p:cNvPr id="26" name="Picture 25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access point</a:t>
              </a:r>
            </a:p>
            <a:p>
              <a:pPr algn="ctr"/>
              <a:endParaRPr lang="en-US" dirty="0">
                <a:latin typeface="Arial"/>
                <a:cs typeface="Arial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276891" y="2571750"/>
            <a:ext cx="1344064" cy="876563"/>
            <a:chOff x="6708589" y="4275951"/>
            <a:chExt cx="1750032" cy="1141325"/>
          </a:xfrm>
        </p:grpSpPr>
        <p:pic>
          <p:nvPicPr>
            <p:cNvPr id="29" name="Picture 28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0" name="Rectangle 29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  <a:br>
                <a:rPr lang="en-US" dirty="0">
                  <a:latin typeface="Arial"/>
                  <a:cs typeface="Arial"/>
                </a:rPr>
              </a:br>
              <a:r>
                <a:rPr lang="en-US" dirty="0">
                  <a:latin typeface="Arial"/>
                  <a:cs typeface="Arial"/>
                </a:rPr>
                <a:t>point</a:t>
              </a:r>
            </a:p>
          </p:txBody>
        </p:sp>
      </p:grpSp>
      <p:pic>
        <p:nvPicPr>
          <p:cNvPr id="31" name="Picture 30" descr="stack-of-papers-537x35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9" y="3073041"/>
            <a:ext cx="1478478" cy="963626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7647536" y="3303409"/>
            <a:ext cx="1344064" cy="876563"/>
            <a:chOff x="6708589" y="4275951"/>
            <a:chExt cx="1750032" cy="1141325"/>
          </a:xfrm>
        </p:grpSpPr>
        <p:pic>
          <p:nvPicPr>
            <p:cNvPr id="33" name="Picture 32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4" name="Rectangle 33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164349" y="4091642"/>
            <a:ext cx="1344064" cy="876563"/>
            <a:chOff x="6708589" y="4275951"/>
            <a:chExt cx="1750032" cy="1141325"/>
          </a:xfrm>
        </p:grpSpPr>
        <p:pic>
          <p:nvPicPr>
            <p:cNvPr id="36" name="Picture 35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7" name="Rectangle 3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cxnSp>
        <p:nvCxnSpPr>
          <p:cNvPr id="38" name="Straight Arrow Connector 37"/>
          <p:cNvCxnSpPr>
            <a:stCxn id="31" idx="3"/>
            <a:endCxn id="27" idx="1"/>
          </p:cNvCxnSpPr>
          <p:nvPr/>
        </p:nvCxnSpPr>
        <p:spPr>
          <a:xfrm>
            <a:off x="1602837" y="3554854"/>
            <a:ext cx="516667" cy="232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4" idx="2"/>
            <a:endCxn id="29" idx="1"/>
          </p:cNvCxnSpPr>
          <p:nvPr/>
        </p:nvCxnSpPr>
        <p:spPr>
          <a:xfrm>
            <a:off x="5967003" y="2960166"/>
            <a:ext cx="1309888" cy="4986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4" idx="2"/>
            <a:endCxn id="33" idx="1"/>
          </p:cNvCxnSpPr>
          <p:nvPr/>
        </p:nvCxnSpPr>
        <p:spPr>
          <a:xfrm>
            <a:off x="5967003" y="2960166"/>
            <a:ext cx="1680533" cy="7815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4" idx="2"/>
            <a:endCxn id="36" idx="1"/>
          </p:cNvCxnSpPr>
          <p:nvPr/>
        </p:nvCxnSpPr>
        <p:spPr>
          <a:xfrm>
            <a:off x="5967003" y="2960166"/>
            <a:ext cx="1197346" cy="156975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4" idx="2"/>
            <a:endCxn id="27" idx="3"/>
          </p:cNvCxnSpPr>
          <p:nvPr/>
        </p:nvCxnSpPr>
        <p:spPr>
          <a:xfrm flipH="1">
            <a:off x="4643648" y="2960166"/>
            <a:ext cx="1323355" cy="61791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322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429337"/>
              </p:ext>
            </p:extLst>
          </p:nvPr>
        </p:nvGraphicFramePr>
        <p:xfrm>
          <a:off x="395536" y="998608"/>
          <a:ext cx="8369272" cy="3764861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632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64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3974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multiple submit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files </a:t>
                      </a:r>
                      <a:br>
                        <a:rPr lang="en-US" sz="1600" baseline="0" dirty="0">
                          <a:latin typeface="Arial"/>
                          <a:cs typeface="Arial"/>
                        </a:rPr>
                      </a:br>
                      <a:r>
                        <a:rPr lang="en-US" sz="1600" baseline="0" dirty="0">
                          <a:latin typeface="Arial"/>
                          <a:cs typeface="Arial"/>
                        </a:rPr>
                        <a:t>(multiple queue statements)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matching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829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</a:t>
                      </a:r>
                      <a:r>
                        <a:rPr lang="en-US" sz="1600" dirty="0" err="1">
                          <a:latin typeface="Arial"/>
                          <a:cs typeface="Arial"/>
                        </a:rPr>
                        <a:t>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ii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iii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mr-IN" sz="16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2832">
                <a:tc>
                  <a:txBody>
                    <a:bodyPr/>
                    <a:lstStyle/>
                    <a:p>
                      <a:r>
                        <a:rPr lang="en-US" sz="16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from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6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Submitting Multiple Jobs – Queue Statements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0" y="2114550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matching</a:t>
            </a:r>
            <a:r>
              <a:rPr lang="en-US" dirty="0">
                <a:latin typeface="Courier"/>
                <a:cs typeface="Courier"/>
              </a:rPr>
              <a:t> *.</a:t>
            </a:r>
            <a:r>
              <a:rPr lang="en-US" dirty="0" err="1">
                <a:latin typeface="Courier"/>
                <a:cs typeface="Courier"/>
              </a:rPr>
              <a:t>dat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0" y="302597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in</a:t>
            </a:r>
            <a:r>
              <a:rPr lang="en-US" dirty="0">
                <a:latin typeface="Courier"/>
                <a:cs typeface="Courier"/>
              </a:rPr>
              <a:t> (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0" y="369081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from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chemeClr val="accent6"/>
                </a:solidFill>
                <a:latin typeface="Courier"/>
                <a:cs typeface="Courier"/>
              </a:rPr>
              <a:t>state_list.txt</a:t>
            </a:r>
            <a:endParaRPr lang="en-US" b="1" dirty="0">
              <a:solidFill>
                <a:schemeClr val="accent6"/>
              </a:solidFill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5794" y="3638550"/>
            <a:ext cx="1495313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wi.dat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ca.dat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mo.dat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accent6"/>
                </a:solidFill>
                <a:latin typeface="Courier"/>
                <a:cs typeface="Courier"/>
              </a:rPr>
              <a:t>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60032" y="4133653"/>
            <a:ext cx="2036135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chemeClr val="accent6"/>
                </a:solidFill>
                <a:latin typeface="Courier"/>
                <a:cs typeface="Courier"/>
              </a:rPr>
              <a:t>state_list.txt</a:t>
            </a:r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2309964" y="1122387"/>
            <a:ext cx="6300636" cy="83976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cxnSpLocks/>
          </p:cNvCxnSpPr>
          <p:nvPr/>
        </p:nvCxnSpPr>
        <p:spPr>
          <a:xfrm flipH="1">
            <a:off x="2286000" y="1110555"/>
            <a:ext cx="6248401" cy="85159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400800" y="1428750"/>
            <a:ext cx="2199243" cy="39452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Recommended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3D8A93-F990-AF49-B149-F18501ACF0EC}"/>
              </a:ext>
            </a:extLst>
          </p:cNvPr>
          <p:cNvSpPr txBox="1"/>
          <p:nvPr/>
        </p:nvSpPr>
        <p:spPr>
          <a:xfrm>
            <a:off x="2286000" y="2495550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directory 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matching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job*</a:t>
            </a:r>
          </a:p>
        </p:txBody>
      </p:sp>
    </p:spTree>
    <p:extLst>
      <p:ext uri="{BB962C8B-B14F-4D97-AF65-F5344CB8AC3E}">
        <p14:creationId xmlns:p14="http://schemas.microsoft.com/office/powerpoint/2010/main" val="30488631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Multiple Job Use Cases – Queue Statements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8557821"/>
              </p:ext>
            </p:extLst>
          </p:nvPr>
        </p:nvGraphicFramePr>
        <p:xfrm>
          <a:off x="395536" y="936521"/>
          <a:ext cx="8352928" cy="3921229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5418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1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2567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multiple submit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Not</a:t>
                      </a:r>
                      <a:r>
                        <a:rPr lang="en-US" b="1" baseline="0" dirty="0">
                          <a:latin typeface="Arial"/>
                          <a:cs typeface="Arial"/>
                        </a:rPr>
                        <a:t> recommended.  </a:t>
                      </a:r>
                      <a:r>
                        <a:rPr lang="en-US" b="0" baseline="0" dirty="0">
                          <a:latin typeface="Arial"/>
                          <a:cs typeface="Arial"/>
                        </a:rPr>
                        <a:t>Though, may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be useful for separating job 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batches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, conceptually, for yourself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8266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matching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/>
                          <a:cs typeface="Arial"/>
                        </a:rPr>
                        <a:t>Minimal preparation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, can use “files” or “</a:t>
                      </a:r>
                      <a:r>
                        <a:rPr lang="en-US" baseline="0" dirty="0" err="1">
                          <a:latin typeface="Arial"/>
                          <a:cs typeface="Arial"/>
                        </a:rPr>
                        <a:t>dirs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” keywords to narrow possible matches.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Requires good naming conventions, less reproducible.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431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</a:t>
                      </a:r>
                      <a:r>
                        <a:rPr lang="en-US" sz="1600" dirty="0" err="1">
                          <a:latin typeface="Arial"/>
                          <a:cs typeface="Arial"/>
                        </a:rPr>
                        <a:t>i,ii,iii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,</a:t>
                      </a:r>
                      <a:r>
                        <a:rPr lang="mr-IN" sz="16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All information contained in the submit file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: reproducible.</a:t>
                      </a:r>
                    </a:p>
                    <a:p>
                      <a:r>
                        <a:rPr lang="en-US" dirty="0">
                          <a:latin typeface="Arial"/>
                          <a:cs typeface="Arial"/>
                        </a:rPr>
                        <a:t>Harder to automate submit file creation.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3954">
                <a:tc>
                  <a:txBody>
                    <a:bodyPr/>
                    <a:lstStyle/>
                    <a:p>
                      <a:r>
                        <a:rPr lang="en-US" sz="16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from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600" i="1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7E1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Supports multiple variables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, highly modular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(easy to use one submit file for many job batches that have different </a:t>
                      </a:r>
                      <a:r>
                        <a:rPr lang="en-US" i="1" baseline="0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lists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), reproducible.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A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dditiona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l ‘list’ file needed, but can be automated.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7E1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5278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3049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Failed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Job log, output and error files can provide valuable troubleshooting details: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764126"/>
              </p:ext>
            </p:extLst>
          </p:nvPr>
        </p:nvGraphicFramePr>
        <p:xfrm>
          <a:off x="1300734" y="1921018"/>
          <a:ext cx="6511626" cy="27389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70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53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Log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Output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Error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243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when jobs were submitted, started, held, or stopped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where job ran</a:t>
                      </a:r>
                    </a:p>
                    <a:p>
                      <a:pPr marL="285750" marR="0" lvl="0" indent="-285750" algn="l" defTabSz="4570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cs typeface="Arial"/>
                        </a:rPr>
                        <a:t>resources used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interruption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reasons</a:t>
                      </a:r>
                    </a:p>
                    <a:p>
                      <a:pPr marL="285750" marR="0" lvl="0" indent="-285750" algn="l" defTabSz="4570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b="1" dirty="0">
                          <a:latin typeface="+mn-lt"/>
                          <a:cs typeface="Arial"/>
                        </a:rPr>
                        <a:t>exit status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Arial"/>
                          <a:cs typeface="Arial"/>
                        </a:rPr>
                        <a:t>stdout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(or other output files) 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may contain errors from the executable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>
                          <a:latin typeface="Arial"/>
                          <a:cs typeface="Arial"/>
                        </a:rPr>
                        <a:t>stderr c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aptures errors from 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the operating system, or reported by the executable, itself.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Rectangle 14">
            <a:extLst>
              <a:ext uri="{FF2B5EF4-FFF2-40B4-BE49-F238E27FC236}">
                <a16:creationId xmlns:a16="http://schemas.microsoft.com/office/drawing/2014/main" id="{AFDE6C89-2805-9040-8569-3D12C7CE85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1068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205979"/>
            <a:ext cx="6172200" cy="857250"/>
          </a:xfrm>
        </p:spPr>
        <p:txBody>
          <a:bodyPr/>
          <a:lstStyle/>
          <a:p>
            <a:r>
              <a:rPr lang="en-US" dirty="0"/>
              <a:t>Job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776864" cy="3629372"/>
          </a:xfrm>
        </p:spPr>
        <p:txBody>
          <a:bodyPr>
            <a:normAutofit/>
          </a:bodyPr>
          <a:lstStyle/>
          <a:p>
            <a:r>
              <a:rPr lang="en-US" sz="2400" dirty="0"/>
              <a:t>HTCondor will </a:t>
            </a:r>
            <a:r>
              <a:rPr lang="en-US" sz="2400" b="1" i="1" dirty="0"/>
              <a:t>hold</a:t>
            </a:r>
            <a:r>
              <a:rPr lang="en-US" sz="2400" dirty="0"/>
              <a:t> your job if there’s a </a:t>
            </a:r>
            <a:r>
              <a:rPr lang="en-US" sz="2400" i="1" dirty="0"/>
              <a:t>logistical</a:t>
            </a:r>
            <a:r>
              <a:rPr lang="en-US" sz="2400" dirty="0"/>
              <a:t> issue that YOU (or maybe an admin) need to fix.</a:t>
            </a:r>
          </a:p>
          <a:p>
            <a:pPr lvl="1"/>
            <a:r>
              <a:rPr lang="en-US" sz="2000" dirty="0"/>
              <a:t>files not found for transfer, over memory, etc.</a:t>
            </a:r>
          </a:p>
          <a:p>
            <a:r>
              <a:rPr lang="en-US" sz="2400" dirty="0"/>
              <a:t>A job that goes on hold is interrupted (all progress is lost), but remains in the queue in the “</a:t>
            </a:r>
            <a:r>
              <a:rPr lang="en-US" sz="2400" b="1" dirty="0"/>
              <a:t>H</a:t>
            </a:r>
            <a:r>
              <a:rPr lang="en-US" sz="2400" dirty="0"/>
              <a:t>” state until removed, </a:t>
            </a:r>
            <a:r>
              <a:rPr lang="en-US" sz="2400" dirty="0">
                <a:cs typeface="Courier"/>
              </a:rPr>
              <a:t>or (fixed and) released.</a:t>
            </a:r>
            <a:endParaRPr lang="en-US" sz="2000" dirty="0">
              <a:cs typeface="Courier"/>
            </a:endParaRPr>
          </a:p>
          <a:p>
            <a:pPr marL="342900" lvl="1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600" dirty="0">
              <a:cs typeface="Arial"/>
            </a:endParaRPr>
          </a:p>
        </p:txBody>
      </p:sp>
      <p:pic>
        <p:nvPicPr>
          <p:cNvPr id="6" name="Picture 5" descr="red-light-ticket-Quee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60037"/>
            <a:ext cx="2716835" cy="1806406"/>
          </a:xfrm>
          <a:prstGeom prst="rect">
            <a:avLst/>
          </a:prstGeom>
        </p:spPr>
      </p:pic>
      <p:sp>
        <p:nvSpPr>
          <p:cNvPr id="5" name="Rectangle 14">
            <a:extLst>
              <a:ext uri="{FF2B5EF4-FFF2-40B4-BE49-F238E27FC236}">
                <a16:creationId xmlns:a16="http://schemas.microsoft.com/office/drawing/2014/main" id="{38293DC1-38A8-EF44-B2EF-289382EF9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279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Diagnosing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00126"/>
            <a:ext cx="8280920" cy="3514725"/>
          </a:xfrm>
        </p:spPr>
        <p:txBody>
          <a:bodyPr/>
          <a:lstStyle/>
          <a:p>
            <a:r>
              <a:rPr lang="en-US" sz="2000" dirty="0"/>
              <a:t>If HTCondor puts a job on hold, it provides a hold reason, which can be viewed in the log file, with </a:t>
            </a:r>
            <a:r>
              <a:rPr lang="en-US" sz="2000" b="1" dirty="0" err="1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condor_q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</a:t>
            </a:r>
            <a:r>
              <a:rPr lang="mr-IN" sz="2000" b="1" dirty="0">
                <a:latin typeface="Consolas" panose="020B0609020204030204" pitchFamily="49" charset="0"/>
                <a:ea typeface="Consolas" charset="0"/>
                <a:cs typeface="Consolas" charset="0"/>
              </a:rPr>
              <a:t>–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hold &lt;</a:t>
            </a:r>
            <a:r>
              <a:rPr lang="en-US" sz="2000" b="1" dirty="0" err="1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Job.ID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&gt;</a:t>
            </a:r>
            <a:r>
              <a:rPr lang="en-US" sz="2000" dirty="0"/>
              <a:t>, or with: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2038350"/>
            <a:ext cx="8064896" cy="2708434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-hold -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af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HoldReason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slot1_1@wid-003.chtc.wisc.edu: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Job has gone over </a:t>
            </a:r>
          </a:p>
          <a:p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 memory limit of 2048 megabytes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slot1_20@e098.chtc.wisc.edu: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failed to send file(s) to &lt;128.104.101.98:35110&gt;: error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reading from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/home/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alice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script.py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: (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errno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2) No such file or directory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;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STARTER failed to receive file(s) from &lt;128.104.101.92:9618&gt;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slot1_11@e138.chtc.wisc.edu: STARTER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at 128.104.101.138 failed to send file(s) to &lt;128.104.101.92:9618&gt;;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failed to write to file /home/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alice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/Test_18925319_16.err:</a:t>
            </a:r>
          </a:p>
          <a:p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 (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errno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122) Disk quota exceeded </a:t>
            </a: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81C04204-B34A-AF47-9E27-AA154410EB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3211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Hold Reasons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Incorrect path to files </a:t>
            </a:r>
            <a:r>
              <a:rPr lang="en-US" sz="2400" dirty="0"/>
              <a:t>that need to be transferred</a:t>
            </a:r>
          </a:p>
          <a:p>
            <a:r>
              <a:rPr lang="en-US" sz="2400" b="1" dirty="0"/>
              <a:t>Badly formatted executables </a:t>
            </a:r>
            <a:br>
              <a:rPr lang="en-US" sz="2400" b="1" dirty="0"/>
            </a:br>
            <a:r>
              <a:rPr lang="en-US" sz="2400" dirty="0"/>
              <a:t>(e.g. Windows line endings on Linux)</a:t>
            </a:r>
          </a:p>
          <a:p>
            <a:r>
              <a:rPr lang="en-US" sz="2400" dirty="0"/>
              <a:t>Job has used </a:t>
            </a:r>
            <a:r>
              <a:rPr lang="en-US" sz="2400" b="1" dirty="0"/>
              <a:t>more memory or disk </a:t>
            </a:r>
            <a:r>
              <a:rPr lang="en-US" sz="2400" dirty="0"/>
              <a:t>than requested.</a:t>
            </a:r>
          </a:p>
          <a:p>
            <a:r>
              <a:rPr lang="en-US" sz="2400" b="1" dirty="0"/>
              <a:t>Job has run long than allowed</a:t>
            </a:r>
            <a:r>
              <a:rPr lang="en-US" sz="2400" dirty="0"/>
              <a:t>.</a:t>
            </a:r>
            <a:br>
              <a:rPr lang="en-US" sz="2400" dirty="0"/>
            </a:br>
            <a:r>
              <a:rPr lang="en-US" sz="2400" dirty="0"/>
              <a:t>(e.g. 72-hour default in CHTC Pool)</a:t>
            </a:r>
          </a:p>
          <a:p>
            <a:r>
              <a:rPr lang="en-US" sz="2400" dirty="0"/>
              <a:t>Submit directory is </a:t>
            </a:r>
            <a:r>
              <a:rPr lang="en-US" sz="2400" b="1" dirty="0"/>
              <a:t>over quota</a:t>
            </a:r>
            <a:r>
              <a:rPr lang="en-US" sz="2400" dirty="0"/>
              <a:t>.</a:t>
            </a:r>
          </a:p>
          <a:p>
            <a:r>
              <a:rPr lang="en-US" sz="2400" dirty="0"/>
              <a:t>The </a:t>
            </a:r>
            <a:r>
              <a:rPr lang="en-US" sz="2400" b="1" dirty="0"/>
              <a:t>admin has put your job on hold</a:t>
            </a:r>
            <a:r>
              <a:rPr lang="en-US" sz="2400" dirty="0"/>
              <a:t>.</a:t>
            </a:r>
          </a:p>
          <a:p>
            <a:endParaRPr lang="en-US" sz="2400" dirty="0"/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09871901-23B3-214B-89D9-8E02BD2A0C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62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Holding and Removing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7920880" cy="3685615"/>
          </a:xfrm>
        </p:spPr>
        <p:txBody>
          <a:bodyPr>
            <a:normAutofit/>
          </a:bodyPr>
          <a:lstStyle/>
          <a:p>
            <a:r>
              <a:rPr lang="en-US" sz="2400" dirty="0"/>
              <a:t>If you know your job has a problem, you can fix it!</a:t>
            </a:r>
          </a:p>
          <a:p>
            <a:r>
              <a:rPr lang="en-US" sz="2000" b="1" dirty="0">
                <a:cs typeface="Arial"/>
              </a:rPr>
              <a:t>If the problem requires resubmission:</a:t>
            </a:r>
          </a:p>
          <a:p>
            <a:pPr lvl="1"/>
            <a:r>
              <a:rPr lang="en-US" sz="2000" dirty="0">
                <a:cs typeface="Arial"/>
              </a:rPr>
              <a:t>Remove it from the queue: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r>
              <a:rPr lang="en-US" sz="2000" b="1" dirty="0">
                <a:cs typeface="Arial"/>
              </a:rPr>
              <a:t>If problem is within the executable or input file(s):</a:t>
            </a:r>
          </a:p>
          <a:p>
            <a:pPr lvl="1"/>
            <a:r>
              <a:rPr lang="en-US" sz="2000" dirty="0">
                <a:cs typeface="Arial"/>
              </a:rPr>
              <a:t>Hold the job, fix things, and release:</a:t>
            </a:r>
          </a:p>
          <a:p>
            <a:pPr marL="457093" lvl="1" indent="0">
              <a:buNone/>
            </a:pPr>
            <a:r>
              <a:rPr lang="en-US" sz="2000" dirty="0">
                <a:cs typeface="Arial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condor_hold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condor_release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  <a:endParaRPr lang="en-US" sz="2000" dirty="0">
              <a:cs typeface="Arial"/>
            </a:endParaRPr>
          </a:p>
          <a:p>
            <a:pPr marL="3429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900" dirty="0"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40152" y="472744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condor_hold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r"/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condor_rm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CBA52971-A0CC-6649-98A8-767491E8C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062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158479"/>
            <a:ext cx="7772400" cy="1021556"/>
          </a:xfrm>
        </p:spPr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5362220" y="1207250"/>
            <a:ext cx="3476980" cy="2893157"/>
          </a:xfrm>
          <a:prstGeom prst="roundRect">
            <a:avLst/>
          </a:prstGeom>
          <a:solidFill>
            <a:srgbClr val="C0002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62220" y="1200150"/>
            <a:ext cx="3476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Myriad Pro"/>
                <a:cs typeface="Myriad Pro"/>
              </a:rPr>
              <a:t>CHTC Pool</a:t>
            </a:r>
            <a:endParaRPr lang="en-US" sz="3600" b="1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78296" y="1849997"/>
            <a:ext cx="161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single-core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38800" y="2705040"/>
            <a:ext cx="177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multi-core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05600" y="2247840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high-memory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03900" y="3238440"/>
            <a:ext cx="1003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GPUs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408921"/>
            <a:ext cx="1064072" cy="1418763"/>
          </a:xfrm>
          <a:prstGeom prst="rect">
            <a:avLst/>
          </a:prstGeom>
          <a:effectLst>
            <a:glow rad="127000">
              <a:schemeClr val="bg1">
                <a:alpha val="24000"/>
              </a:schemeClr>
            </a:glow>
          </a:effectLst>
        </p:spPr>
      </p:pic>
      <p:sp>
        <p:nvSpPr>
          <p:cNvPr id="12" name="Rounded Rectangle 11"/>
          <p:cNvSpPr/>
          <p:nvPr/>
        </p:nvSpPr>
        <p:spPr>
          <a:xfrm>
            <a:off x="7199510" y="2781552"/>
            <a:ext cx="1254610" cy="110560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MPI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559820" y="3887156"/>
            <a:ext cx="1254610" cy="98892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 dirty="0">
                <a:solidFill>
                  <a:schemeClr val="bg1">
                    <a:lumMod val="85000"/>
                  </a:schemeClr>
                </a:solidFill>
              </a:rPr>
              <a:t>submit server</a:t>
            </a:r>
          </a:p>
        </p:txBody>
      </p:sp>
      <p:sp>
        <p:nvSpPr>
          <p:cNvPr id="14" name="Left-Right Arrow 13"/>
          <p:cNvSpPr/>
          <p:nvPr/>
        </p:nvSpPr>
        <p:spPr>
          <a:xfrm>
            <a:off x="4646126" y="4131734"/>
            <a:ext cx="1036934" cy="429573"/>
          </a:xfrm>
          <a:prstGeom prst="leftRightArrow">
            <a:avLst>
              <a:gd name="adj1" fmla="val 53152"/>
              <a:gd name="adj2" fmla="val 6514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on Exercises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Copy-and-paste is quick, but you </a:t>
            </a:r>
            <a:r>
              <a:rPr lang="en-US" sz="2400" b="1" i="1" dirty="0"/>
              <a:t>WILL</a:t>
            </a:r>
            <a:r>
              <a:rPr lang="en-US" sz="2400" dirty="0"/>
              <a:t> learn more by typing out commands and submit file contents</a:t>
            </a:r>
          </a:p>
          <a:p>
            <a:r>
              <a:rPr lang="en-US" sz="2400" b="1" dirty="0"/>
              <a:t>Ask Questions during Work Time! (Slack)</a:t>
            </a:r>
          </a:p>
          <a:p>
            <a:r>
              <a:rPr lang="en-US" sz="2400" b="1" dirty="0"/>
              <a:t>Exercises in THIS unit </a:t>
            </a:r>
            <a:r>
              <a:rPr lang="en-US" sz="2400" dirty="0"/>
              <a:t>are important to complete in order, before moving on! (You can save “bonus” exercises for later.)</a:t>
            </a:r>
          </a:p>
          <a:p>
            <a:pPr marL="0" indent="0">
              <a:buNone/>
            </a:pPr>
            <a:endParaRPr lang="en-US" sz="2400" b="1" dirty="0"/>
          </a:p>
          <a:p>
            <a:r>
              <a:rPr lang="en-US" sz="2400" b="1" dirty="0"/>
              <a:t>(See 1.6 if you need to remove jobs!)</a:t>
            </a:r>
          </a:p>
          <a:p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Job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533399" y="1000126"/>
            <a:ext cx="8191501" cy="3514725"/>
          </a:xfrm>
        </p:spPr>
        <p:txBody>
          <a:bodyPr/>
          <a:lstStyle/>
          <a:p>
            <a:r>
              <a:rPr lang="en-US" sz="2400" b="1" i="1" dirty="0"/>
              <a:t>Job</a:t>
            </a:r>
            <a:r>
              <a:rPr lang="en-US" sz="2400" b="1" dirty="0"/>
              <a:t>: </a:t>
            </a:r>
            <a:r>
              <a:rPr lang="en-US" sz="2400" dirty="0"/>
              <a:t>An independently-scheduled unit of computing work</a:t>
            </a:r>
            <a:endParaRPr lang="en-US" sz="2000" dirty="0"/>
          </a:p>
          <a:p>
            <a:r>
              <a:rPr lang="en-US" sz="2400" dirty="0"/>
              <a:t>Three main pieces:</a:t>
            </a:r>
          </a:p>
          <a:p>
            <a:pPr marL="457093" lvl="1" indent="0">
              <a:buNone/>
            </a:pPr>
            <a:r>
              <a:rPr lang="en-US" sz="2000" b="1" dirty="0"/>
              <a:t>Executable: </a:t>
            </a:r>
            <a:r>
              <a:rPr lang="en-US" sz="2000" dirty="0"/>
              <a:t>the script or program to run</a:t>
            </a:r>
          </a:p>
          <a:p>
            <a:pPr marL="457093" lvl="1" indent="0">
              <a:buNone/>
            </a:pPr>
            <a:r>
              <a:rPr lang="en-US" sz="2000" b="1" dirty="0"/>
              <a:t>Input: </a:t>
            </a:r>
            <a:r>
              <a:rPr lang="en-US" sz="2000" dirty="0"/>
              <a:t>any options (arguments) and/or file-based information</a:t>
            </a:r>
          </a:p>
          <a:p>
            <a:pPr marL="457093" lvl="1" indent="0">
              <a:buNone/>
            </a:pPr>
            <a:r>
              <a:rPr lang="en-US" sz="2000" b="1" dirty="0"/>
              <a:t>Output: </a:t>
            </a:r>
            <a:r>
              <a:rPr lang="en-US" sz="2000" dirty="0"/>
              <a:t>files printed by the executable</a:t>
            </a:r>
          </a:p>
          <a:p>
            <a:r>
              <a:rPr lang="en-US" sz="2400" dirty="0"/>
              <a:t>In order to run </a:t>
            </a:r>
            <a:r>
              <a:rPr lang="en-US" sz="2400" i="1" dirty="0"/>
              <a:t>many </a:t>
            </a:r>
            <a:r>
              <a:rPr lang="en-US" sz="2400" dirty="0"/>
              <a:t>jobs, executable must run on the command-line without any graphical input from the user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76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 review a large group of jobs at once, use 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condor_history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dirty="0">
                <a:cs typeface="Arial"/>
              </a:rPr>
              <a:t>As</a:t>
            </a:r>
            <a:r>
              <a:rPr lang="en-US" sz="1800" b="1" dirty="0">
                <a:cs typeface="Arial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present,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condor_history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past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9632" y="2283718"/>
            <a:ext cx="6506909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C00000"/>
                </a:solidFill>
                <a:latin typeface="Courier"/>
                <a:cs typeface="Courier"/>
              </a:rPr>
              <a:t>condor_history</a:t>
            </a:r>
            <a:r>
              <a:rPr lang="en-US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rgbClr val="C00000"/>
                </a:solidFill>
                <a:latin typeface="Courier"/>
                <a:cs typeface="Courier"/>
              </a:rPr>
              <a:t>alice</a:t>
            </a:r>
            <a:endParaRPr lang="en-US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SUBMITTED   RUN_TIME    ST  COMPLETED   CMD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189.1012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0+00:08:03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189.1081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0+00:03:16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189.944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0+00:11:15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189.659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0+00:26:56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189.653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0+00:27:07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189.1040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0+00:05:15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189.1003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0+00:07:38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189.962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0+00:09:36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189.961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0+00:09:43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189.898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0+00:13:47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80315" y="4884076"/>
            <a:ext cx="2432030" cy="253916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condor_history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122594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Multiple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Both the “</a:t>
            </a:r>
            <a:r>
              <a:rPr lang="en-US" sz="2800" dirty="0">
                <a:latin typeface="Courier"/>
                <a:cs typeface="Courier"/>
              </a:rPr>
              <a:t>from</a:t>
            </a:r>
            <a:r>
              <a:rPr lang="en-US" sz="2800" dirty="0"/>
              <a:t>” and “</a:t>
            </a:r>
            <a:r>
              <a:rPr lang="en-US" sz="2800" dirty="0">
                <a:latin typeface="Courier"/>
                <a:cs typeface="Courier"/>
              </a:rPr>
              <a:t>in</a:t>
            </a:r>
            <a:r>
              <a:rPr lang="en-US" sz="2800" dirty="0"/>
              <a:t>” syntax support multiple variables from a list.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7544" y="2496923"/>
            <a:ext cx="5044219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-y </a:t>
            </a:r>
            <a:r>
              <a:rPr lang="en-US" b="1" dirty="0">
                <a:latin typeface="Courier"/>
                <a:cs typeface="Courier"/>
              </a:rPr>
              <a:t>$(year) </a:t>
            </a:r>
            <a:r>
              <a:rPr lang="en-US" dirty="0">
                <a:latin typeface="Courier"/>
                <a:cs typeface="Courier"/>
              </a:rPr>
              <a:t>-</a:t>
            </a:r>
            <a:r>
              <a:rPr lang="en-US" dirty="0" err="1">
                <a:latin typeface="Courier"/>
                <a:cs typeface="Courier"/>
              </a:rPr>
              <a:t>i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</a:t>
            </a:r>
            <a:r>
              <a:rPr lang="en-US" b="1" dirty="0" err="1">
                <a:latin typeface="Courier"/>
                <a:cs typeface="Courier"/>
              </a:rPr>
              <a:t>infile,year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from </a:t>
            </a:r>
            <a:r>
              <a:rPr lang="en-US" dirty="0" err="1">
                <a:latin typeface="Courier"/>
                <a:cs typeface="Courier"/>
              </a:rPr>
              <a:t>job_list.txt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71109" y="2499742"/>
            <a:ext cx="2999097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579" y="2158369"/>
            <a:ext cx="141597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8144" y="2161188"/>
            <a:ext cx="1665841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job_list.txt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11852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6470848" cy="3533775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HTCondor</a:t>
            </a:r>
            <a:r>
              <a:rPr lang="en-US" dirty="0"/>
              <a:t> can transfer an entire directory or all the contents of a directory</a:t>
            </a:r>
          </a:p>
          <a:p>
            <a:pPr lvl="1"/>
            <a:r>
              <a:rPr lang="en-US" dirty="0"/>
              <a:t>transfer whole directory</a:t>
            </a:r>
          </a:p>
          <a:p>
            <a:pPr marL="342900" lvl="1" indent="0">
              <a:buNone/>
            </a:pPr>
            <a:endParaRPr lang="en-US" dirty="0"/>
          </a:p>
          <a:p>
            <a:pPr lvl="1"/>
            <a:r>
              <a:rPr lang="en-US" dirty="0"/>
              <a:t>transfer contents only</a:t>
            </a:r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Useful for jobs with many shared files; transfer a directory of files instead of listing files individually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66900" y="2876550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66900" y="2190750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</a:t>
            </a:r>
          </a:p>
        </p:txBody>
      </p:sp>
      <p:sp>
        <p:nvSpPr>
          <p:cNvPr id="6" name="Rectangle 5"/>
          <p:cNvSpPr/>
          <p:nvPr/>
        </p:nvSpPr>
        <p:spPr>
          <a:xfrm>
            <a:off x="6883370" y="2406798"/>
            <a:ext cx="2153126" cy="20371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shared/</a:t>
            </a: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reference.db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parse.py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analyze.py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cleanup.py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links.config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04248" y="2067694"/>
            <a:ext cx="17892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35206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881" y="895350"/>
            <a:ext cx="2396119" cy="109253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Machine, Slot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774700" y="1000126"/>
            <a:ext cx="7772400" cy="3800474"/>
          </a:xfrm>
        </p:spPr>
        <p:txBody>
          <a:bodyPr/>
          <a:lstStyle/>
          <a:p>
            <a:r>
              <a:rPr lang="en-US" sz="2400" b="1" i="1" dirty="0"/>
              <a:t>Machine</a:t>
            </a:r>
            <a:endParaRPr lang="en-US" sz="2000" b="1" dirty="0"/>
          </a:p>
          <a:p>
            <a:pPr lvl="1"/>
            <a:r>
              <a:rPr lang="en-US" sz="1800" dirty="0"/>
              <a:t>A whole computer (desktop or server)</a:t>
            </a:r>
          </a:p>
          <a:p>
            <a:pPr lvl="1"/>
            <a:r>
              <a:rPr lang="en-US" sz="1800" dirty="0"/>
              <a:t>Has multiple processors (</a:t>
            </a:r>
            <a:r>
              <a:rPr lang="en-US" sz="1800" b="1" i="1" dirty="0"/>
              <a:t>CPU cores</a:t>
            </a:r>
            <a:r>
              <a:rPr lang="en-US" sz="1800" dirty="0"/>
              <a:t>), some amount of </a:t>
            </a:r>
            <a:r>
              <a:rPr lang="en-US" sz="1800" b="1" dirty="0"/>
              <a:t>memory</a:t>
            </a:r>
            <a:r>
              <a:rPr lang="en-US" sz="1800" dirty="0"/>
              <a:t>, and some amount of file space (</a:t>
            </a:r>
            <a:r>
              <a:rPr lang="en-US" sz="1800" b="1" dirty="0"/>
              <a:t>disk</a:t>
            </a:r>
            <a:r>
              <a:rPr lang="en-US" sz="1800" dirty="0"/>
              <a:t>)</a:t>
            </a:r>
          </a:p>
          <a:p>
            <a:r>
              <a:rPr lang="en-US" sz="2200" b="1" i="1" dirty="0"/>
              <a:t>Slot</a:t>
            </a:r>
            <a:endParaRPr lang="en-US" sz="2200" b="1" dirty="0"/>
          </a:p>
          <a:p>
            <a:pPr lvl="1"/>
            <a:r>
              <a:rPr lang="en-US" sz="1800" b="1" dirty="0"/>
              <a:t>an assignable unit of a machine (i.e. 1 job per slot)</a:t>
            </a:r>
          </a:p>
          <a:p>
            <a:pPr lvl="1"/>
            <a:r>
              <a:rPr lang="en-US" sz="1800" dirty="0"/>
              <a:t>may correspond to one core with some memory and disk</a:t>
            </a:r>
          </a:p>
          <a:p>
            <a:pPr lvl="1"/>
            <a:r>
              <a:rPr lang="en-US" sz="1800" dirty="0"/>
              <a:t>a typical machine will have multiple slots</a:t>
            </a:r>
          </a:p>
          <a:p>
            <a:pPr lvl="1"/>
            <a:endParaRPr lang="en-US" sz="1800" dirty="0"/>
          </a:p>
          <a:p>
            <a:r>
              <a:rPr lang="en-US" sz="2000" dirty="0"/>
              <a:t>HTCondor can break up and create new slots, dynamically, as resources become available from completed jobs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4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00151"/>
            <a:ext cx="7467600" cy="97154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On a regular basis, the central manager reviews</a:t>
            </a:r>
            <a:br>
              <a:rPr lang="en-US" dirty="0"/>
            </a:br>
            <a:r>
              <a:rPr lang="en-US" b="1" i="1" dirty="0"/>
              <a:t>Job</a:t>
            </a:r>
            <a:r>
              <a:rPr lang="en-US" dirty="0"/>
              <a:t> and </a:t>
            </a:r>
            <a:r>
              <a:rPr lang="en-US" b="1" i="1" dirty="0"/>
              <a:t>Machine</a:t>
            </a:r>
            <a:r>
              <a:rPr lang="en-US" dirty="0"/>
              <a:t> attributes and matches jobs to </a:t>
            </a:r>
            <a:r>
              <a:rPr lang="en-US" b="1" i="1" dirty="0"/>
              <a:t>Slots</a:t>
            </a:r>
            <a:r>
              <a:rPr lang="en-US" dirty="0"/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94274"/>
            <a:ext cx="1893108" cy="1482919"/>
            <a:chOff x="3086855" y="4123553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>
                <a:cs typeface="Arial"/>
              </a:endParaRPr>
            </a:p>
            <a:p>
              <a:pPr algn="ctr"/>
              <a:r>
                <a:rPr lang="en-US" sz="1600" dirty="0">
                  <a:cs typeface="Arial"/>
                </a:rPr>
                <a:t>access point</a:t>
              </a:r>
            </a:p>
            <a:p>
              <a:pPr algn="ctr"/>
              <a:endParaRPr lang="en-US" sz="1600" dirty="0">
                <a:latin typeface="Arial"/>
                <a:cs typeface="Arial"/>
              </a:endParaRPr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cxnSp>
        <p:nvCxnSpPr>
          <p:cNvPr id="38" name="Straight Arrow Connector 37"/>
          <p:cNvCxnSpPr>
            <a:stCxn id="4" idx="3"/>
            <a:endCxn id="22" idx="1"/>
          </p:cNvCxnSpPr>
          <p:nvPr/>
        </p:nvCxnSpPr>
        <p:spPr>
          <a:xfrm>
            <a:off x="5482766" y="3094274"/>
            <a:ext cx="691676" cy="24596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" idx="3"/>
            <a:endCxn id="28" idx="1"/>
          </p:cNvCxnSpPr>
          <p:nvPr/>
        </p:nvCxnSpPr>
        <p:spPr>
          <a:xfrm>
            <a:off x="5482766" y="3094274"/>
            <a:ext cx="969660" cy="79470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" idx="3"/>
            <a:endCxn id="31" idx="1"/>
          </p:cNvCxnSpPr>
          <p:nvPr/>
        </p:nvCxnSpPr>
        <p:spPr>
          <a:xfrm>
            <a:off x="5482766" y="3094274"/>
            <a:ext cx="607270" cy="13858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" idx="1"/>
            <a:endCxn id="13" idx="3"/>
          </p:cNvCxnSpPr>
          <p:nvPr/>
        </p:nvCxnSpPr>
        <p:spPr>
          <a:xfrm flipH="1">
            <a:off x="3379009" y="3094274"/>
            <a:ext cx="833366" cy="7414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23" name="Picture 22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34" name="Rectangle 14">
            <a:extLst>
              <a:ext uri="{FF2B5EF4-FFF2-40B4-BE49-F238E27FC236}">
                <a16:creationId xmlns:a16="http://schemas.microsoft.com/office/drawing/2014/main" id="{6D0FD87A-6494-0C4D-95A7-D5A73C6948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1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Then the access and execute points communicate directly.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70032"/>
            <a:ext cx="1893108" cy="1482919"/>
            <a:chOff x="3086855" y="4091230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091230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/>
                  <a:cs typeface="Arial"/>
                </a:rPr>
                <a:t>access point</a:t>
              </a:r>
            </a:p>
            <a:p>
              <a:pPr algn="ctr"/>
              <a:endParaRPr lang="en-US" sz="1050" dirty="0">
                <a:latin typeface="Arial"/>
                <a:cs typeface="Arial"/>
              </a:endParaRPr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  <a:br>
                <a:rPr lang="en-US" dirty="0">
                  <a:latin typeface="Arial"/>
                  <a:cs typeface="Arial"/>
                </a:rPr>
              </a:br>
              <a:r>
                <a:rPr lang="en-US" dirty="0">
                  <a:latin typeface="Arial"/>
                  <a:cs typeface="Arial"/>
                </a:rPr>
                <a:t>point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cxnSp>
        <p:nvCxnSpPr>
          <p:cNvPr id="38" name="Straight Arrow Connector 37"/>
          <p:cNvCxnSpPr>
            <a:stCxn id="13" idx="3"/>
            <a:endCxn id="22" idx="1"/>
          </p:cNvCxnSpPr>
          <p:nvPr/>
        </p:nvCxnSpPr>
        <p:spPr>
          <a:xfrm flipV="1">
            <a:off x="3379008" y="3340238"/>
            <a:ext cx="2795434" cy="47125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3"/>
            <a:endCxn id="28" idx="1"/>
          </p:cNvCxnSpPr>
          <p:nvPr/>
        </p:nvCxnSpPr>
        <p:spPr>
          <a:xfrm>
            <a:off x="3379008" y="3811492"/>
            <a:ext cx="3073418" cy="7749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3" idx="3"/>
            <a:endCxn id="31" idx="1"/>
          </p:cNvCxnSpPr>
          <p:nvPr/>
        </p:nvCxnSpPr>
        <p:spPr>
          <a:xfrm>
            <a:off x="3379008" y="3811492"/>
            <a:ext cx="2711027" cy="66866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34" name="Picture 33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23" name="Rectangle 14">
            <a:extLst>
              <a:ext uri="{FF2B5EF4-FFF2-40B4-BE49-F238E27FC236}">
                <a16:creationId xmlns:a16="http://schemas.microsoft.com/office/drawing/2014/main" id="{B051D670-DBE4-5A42-B537-87B34D63CF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11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 descr="HTCondor_red_blk_notag.jpg">
            <a:extLst>
              <a:ext uri="{FF2B5EF4-FFF2-40B4-BE49-F238E27FC236}">
                <a16:creationId xmlns:a16="http://schemas.microsoft.com/office/drawing/2014/main" id="{ACBD57E4-6981-F74B-A742-0397A8801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900101"/>
            <a:ext cx="942389" cy="2227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Computer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740985" y="3010637"/>
            <a:ext cx="1307623" cy="1073282"/>
            <a:chOff x="3086855" y="4215767"/>
            <a:chExt cx="2524144" cy="1977224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215767"/>
              <a:ext cx="2524144" cy="1977224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1100" b="1" dirty="0">
                  <a:latin typeface="Arial"/>
                  <a:cs typeface="Arial"/>
                </a:rPr>
                <a:t>queue +</a:t>
              </a:r>
            </a:p>
            <a:p>
              <a:pPr algn="ctr"/>
              <a:r>
                <a:rPr lang="en-US" sz="1100" b="1" dirty="0">
                  <a:latin typeface="Arial"/>
                  <a:cs typeface="Arial"/>
                </a:rPr>
                <a:t>central manager</a:t>
              </a:r>
            </a:p>
            <a:p>
              <a:pPr algn="ctr"/>
              <a:endParaRPr lang="en-US" sz="1100" b="1" dirty="0"/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65417" y="2021186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"/>
                  <a:cs typeface="Arial"/>
                </a:rPr>
                <a:t>slot</a:t>
              </a:r>
              <a:endParaRPr lang="en-US" sz="1050" b="1" dirty="0">
                <a:latin typeface="Arial"/>
                <a:cs typeface="Arial"/>
              </a:endParaRPr>
            </a:p>
          </p:txBody>
        </p:sp>
      </p:grpSp>
      <p:pic>
        <p:nvPicPr>
          <p:cNvPr id="23" name="Picture 22" descr="stack-of-papers-537x350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677" y="4153286"/>
            <a:ext cx="1108859" cy="722720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6165417" y="3011156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"/>
                  <a:cs typeface="Arial"/>
                </a:rPr>
                <a:t>slot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736083" y="2028325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"/>
                  <a:cs typeface="Arial"/>
                </a:rPr>
                <a:t>slot</a:t>
              </a:r>
            </a:p>
          </p:txBody>
        </p:sp>
      </p:grpSp>
      <p:cxnSp>
        <p:nvCxnSpPr>
          <p:cNvPr id="34" name="Straight Arrow Connector 33"/>
          <p:cNvCxnSpPr>
            <a:stCxn id="23" idx="3"/>
            <a:endCxn id="13" idx="1"/>
          </p:cNvCxnSpPr>
          <p:nvPr/>
        </p:nvCxnSpPr>
        <p:spPr>
          <a:xfrm flipV="1">
            <a:off x="3968536" y="3547278"/>
            <a:ext cx="772449" cy="9673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3" name="Picture 32" descr="Desktop_computer_clipart_-_Yellow_theme.svg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289" y="1832419"/>
            <a:ext cx="2488428" cy="2488428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618717" y="1890749"/>
            <a:ext cx="2977619" cy="2271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3968536" y="1890749"/>
            <a:ext cx="650182" cy="56446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 flipV="1">
            <a:off x="3897431" y="3292676"/>
            <a:ext cx="721286" cy="86919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14">
            <a:extLst>
              <a:ext uri="{FF2B5EF4-FFF2-40B4-BE49-F238E27FC236}">
                <a16:creationId xmlns:a16="http://schemas.microsoft.com/office/drawing/2014/main" id="{98BD1488-042A-6142-9331-2C847F459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994373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15591</TotalTime>
  <Words>4571</Words>
  <Application>Microsoft Macintosh PowerPoint</Application>
  <PresentationFormat>On-screen Show (16:9)</PresentationFormat>
  <Paragraphs>799</Paragraphs>
  <Slides>52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2" baseType="lpstr">
      <vt:lpstr>Arial</vt:lpstr>
      <vt:lpstr>Calibri</vt:lpstr>
      <vt:lpstr>Consolas</vt:lpstr>
      <vt:lpstr>Courier</vt:lpstr>
      <vt:lpstr>Futura</vt:lpstr>
      <vt:lpstr>Myriad Pro</vt:lpstr>
      <vt:lpstr>Symbol</vt:lpstr>
      <vt:lpstr>Times</vt:lpstr>
      <vt:lpstr>Wingdings</vt:lpstr>
      <vt:lpstr>OSG-Summer-School-Template</vt:lpstr>
      <vt:lpstr>HTC Job Execution with HTCondor</vt:lpstr>
      <vt:lpstr>Overview</vt:lpstr>
      <vt:lpstr>HTCondor History and Status</vt:lpstr>
      <vt:lpstr>HTCondor -- How It Works</vt:lpstr>
      <vt:lpstr>Terminology: Job</vt:lpstr>
      <vt:lpstr>Terminology: Machine, Slot</vt:lpstr>
      <vt:lpstr>Job Matching</vt:lpstr>
      <vt:lpstr>Job Execution</vt:lpstr>
      <vt:lpstr>Single Computer</vt:lpstr>
      <vt:lpstr>Basic Job Submission</vt:lpstr>
      <vt:lpstr>Job Example</vt:lpstr>
      <vt:lpstr>Basic Submit File</vt:lpstr>
      <vt:lpstr>Basic Submit File</vt:lpstr>
      <vt:lpstr>Basic Submit File</vt:lpstr>
      <vt:lpstr>Basic Submit File</vt:lpstr>
      <vt:lpstr>Basic Submit File</vt:lpstr>
      <vt:lpstr>Basic Submit File</vt:lpstr>
      <vt:lpstr>Submitting and monitoring</vt:lpstr>
      <vt:lpstr>Submitting and Monitoring</vt:lpstr>
      <vt:lpstr>More about condor_q</vt:lpstr>
      <vt:lpstr>More about condor_q</vt:lpstr>
      <vt:lpstr>Job Idle</vt:lpstr>
      <vt:lpstr>Job Starts</vt:lpstr>
      <vt:lpstr>Job Running</vt:lpstr>
      <vt:lpstr>Job Completes</vt:lpstr>
      <vt:lpstr>Job Completes (cont.)</vt:lpstr>
      <vt:lpstr>Log File</vt:lpstr>
      <vt:lpstr>Resource Requests</vt:lpstr>
      <vt:lpstr>Is it OSG-able?</vt:lpstr>
      <vt:lpstr>Submitting multiple jobs</vt:lpstr>
      <vt:lpstr>From one job …</vt:lpstr>
      <vt:lpstr>One submit file per job  (not recommended!) </vt:lpstr>
      <vt:lpstr>Automatic Variables</vt:lpstr>
      <vt:lpstr>Using $(Process) for Numbered Files </vt:lpstr>
      <vt:lpstr>Organizing Files in Sub-Directories</vt:lpstr>
      <vt:lpstr>Use a Directory per File Type</vt:lpstr>
      <vt:lpstr>Data Transfer</vt:lpstr>
      <vt:lpstr>Separating jobs with InitialDir</vt:lpstr>
      <vt:lpstr>What about non-numbered jobs?</vt:lpstr>
      <vt:lpstr>Submitting Multiple Jobs – Queue Statements</vt:lpstr>
      <vt:lpstr>Multiple Job Use Cases – Queue Statements</vt:lpstr>
      <vt:lpstr>Testing and Troubleshooting</vt:lpstr>
      <vt:lpstr>Reviewing Failed Jobs</vt:lpstr>
      <vt:lpstr>Job Holds</vt:lpstr>
      <vt:lpstr>Diagnosing Holds</vt:lpstr>
      <vt:lpstr>Common Hold Reasons</vt:lpstr>
      <vt:lpstr>Holding and Removing Jobs</vt:lpstr>
      <vt:lpstr>Your turn!</vt:lpstr>
      <vt:lpstr>Thoughts on Exercises</vt:lpstr>
      <vt:lpstr>Reviewing Jobs</vt:lpstr>
      <vt:lpstr>Using Multiple Variables</vt:lpstr>
      <vt:lpstr>Shared Files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A MICHAEL</cp:lastModifiedBy>
  <cp:revision>371</cp:revision>
  <cp:lastPrinted>2017-07-16T13:35:46Z</cp:lastPrinted>
  <dcterms:modified xsi:type="dcterms:W3CDTF">2021-08-03T02:29:36Z</dcterms:modified>
</cp:coreProperties>
</file>